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67" userDrawn="1">
          <p15:clr>
            <a:srgbClr val="A4A3A4"/>
          </p15:clr>
        </p15:guide>
        <p15:guide id="2" pos="3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168" y="90"/>
      </p:cViewPr>
      <p:guideLst>
        <p:guide orient="horz" pos="867"/>
        <p:guide pos="3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69C0EA-0712-40B5-8961-ADF2ED405A35}" type="datetimeFigureOut">
              <a:rPr lang="de-DE" smtClean="0"/>
              <a:t>13.01.2019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CA058-28F1-45E6-AA1C-B260C3134B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6974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29817-F3D3-4747-A49D-4E9EC0B55469}" type="datetimeFigureOut">
              <a:rPr lang="de-DE" smtClean="0"/>
              <a:t>13.01.2019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9E80-02CE-427C-9899-546E96CCC5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4334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29817-F3D3-4747-A49D-4E9EC0B55469}" type="datetimeFigureOut">
              <a:rPr lang="de-DE" smtClean="0"/>
              <a:t>13.01.2019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9E80-02CE-427C-9899-546E96CCC5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6945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29817-F3D3-4747-A49D-4E9EC0B55469}" type="datetimeFigureOut">
              <a:rPr lang="de-DE" smtClean="0"/>
              <a:t>13.01.2019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9E80-02CE-427C-9899-546E96CCC5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9346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29817-F3D3-4747-A49D-4E9EC0B55469}" type="datetimeFigureOut">
              <a:rPr lang="de-DE" smtClean="0"/>
              <a:t>13.01.2019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9E80-02CE-427C-9899-546E96CCC5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1568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29817-F3D3-4747-A49D-4E9EC0B55469}" type="datetimeFigureOut">
              <a:rPr lang="de-DE" smtClean="0"/>
              <a:t>13.01.2019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9E80-02CE-427C-9899-546E96CCC5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2751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29817-F3D3-4747-A49D-4E9EC0B55469}" type="datetimeFigureOut">
              <a:rPr lang="de-DE" smtClean="0"/>
              <a:t>13.01.2019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9E80-02CE-427C-9899-546E96CCC5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3781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29817-F3D3-4747-A49D-4E9EC0B55469}" type="datetimeFigureOut">
              <a:rPr lang="de-DE" smtClean="0"/>
              <a:t>13.01.2019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9E80-02CE-427C-9899-546E96CCC5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7690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29817-F3D3-4747-A49D-4E9EC0B55469}" type="datetimeFigureOut">
              <a:rPr lang="de-DE" smtClean="0"/>
              <a:t>13.01.2019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9E80-02CE-427C-9899-546E96CCC5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5743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29817-F3D3-4747-A49D-4E9EC0B55469}" type="datetimeFigureOut">
              <a:rPr lang="de-DE" smtClean="0"/>
              <a:t>13.01.2019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9E80-02CE-427C-9899-546E96CCC5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5774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29817-F3D3-4747-A49D-4E9EC0B55469}" type="datetimeFigureOut">
              <a:rPr lang="de-DE" smtClean="0"/>
              <a:t>13.01.2019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9E80-02CE-427C-9899-546E96CCC5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5773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29817-F3D3-4747-A49D-4E9EC0B55469}" type="datetimeFigureOut">
              <a:rPr lang="de-DE" smtClean="0"/>
              <a:t>13.01.2019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9E80-02CE-427C-9899-546E96CCC5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2903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29817-F3D3-4747-A49D-4E9EC0B55469}" type="datetimeFigureOut">
              <a:rPr lang="de-DE" smtClean="0"/>
              <a:t>13.01.2019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79E80-02CE-427C-9899-546E96CCC5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3839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7.png"/><Relationship Id="rId10" Type="http://schemas.openxmlformats.org/officeDocument/2006/relationships/image" Target="../media/image5.png"/><Relationship Id="rId9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3290199" y="139897"/>
            <a:ext cx="5611601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6000" b="1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Prozentrechnung</a:t>
            </a:r>
          </a:p>
        </p:txBody>
      </p:sp>
      <p:sp>
        <p:nvSpPr>
          <p:cNvPr id="5" name="Abgerundetes Rechteck 4"/>
          <p:cNvSpPr/>
          <p:nvPr/>
        </p:nvSpPr>
        <p:spPr>
          <a:xfrm>
            <a:off x="1458685" y="1560509"/>
            <a:ext cx="9274629" cy="1619794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>
                <a:solidFill>
                  <a:schemeClr val="bg1"/>
                </a:solidFill>
              </a:rPr>
              <a:t>Die Prozentrechnung hilft bei der Berechnung der Größe eines Teiles von einem Ganzen</a:t>
            </a:r>
          </a:p>
        </p:txBody>
      </p:sp>
      <p:sp>
        <p:nvSpPr>
          <p:cNvPr id="8" name="Ellipse 7"/>
          <p:cNvSpPr/>
          <p:nvPr/>
        </p:nvSpPr>
        <p:spPr>
          <a:xfrm>
            <a:off x="6738425" y="2370406"/>
            <a:ext cx="2518117" cy="594360"/>
          </a:xfrm>
          <a:prstGeom prst="ellipse">
            <a:avLst/>
          </a:prstGeom>
          <a:solidFill>
            <a:srgbClr val="FFC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>
            <a:off x="5298426" y="3585252"/>
            <a:ext cx="1440000" cy="14400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Abgerundetes Rechteck 9"/>
          <p:cNvSpPr/>
          <p:nvPr/>
        </p:nvSpPr>
        <p:spPr>
          <a:xfrm>
            <a:off x="1877835" y="3622429"/>
            <a:ext cx="2391508" cy="47830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„ein Ganzes“</a:t>
            </a:r>
          </a:p>
        </p:txBody>
      </p:sp>
      <p:sp>
        <p:nvSpPr>
          <p:cNvPr id="11" name="Kreis 10"/>
          <p:cNvSpPr/>
          <p:nvPr/>
        </p:nvSpPr>
        <p:spPr>
          <a:xfrm rot="16200000">
            <a:off x="5298425" y="3587249"/>
            <a:ext cx="1440000" cy="1440000"/>
          </a:xfrm>
          <a:prstGeom prst="pie">
            <a:avLst>
              <a:gd name="adj1" fmla="val 0"/>
              <a:gd name="adj2" fmla="val 13075125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4121833" y="2370406"/>
            <a:ext cx="1974167" cy="594360"/>
          </a:xfrm>
          <a:prstGeom prst="ellipse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Abgerundetes Rechteck 12"/>
          <p:cNvSpPr/>
          <p:nvPr/>
        </p:nvSpPr>
        <p:spPr>
          <a:xfrm>
            <a:off x="7628472" y="3622429"/>
            <a:ext cx="2391508" cy="47830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„ein Teil“</a:t>
            </a:r>
          </a:p>
        </p:txBody>
      </p:sp>
      <p:sp>
        <p:nvSpPr>
          <p:cNvPr id="14" name="Abgerundetes Rechteck 13"/>
          <p:cNvSpPr/>
          <p:nvPr/>
        </p:nvSpPr>
        <p:spPr>
          <a:xfrm>
            <a:off x="3368190" y="5184912"/>
            <a:ext cx="5300471" cy="492369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„Wie ist das Verhältnis des Teiles zum Ganzen?“</a:t>
            </a:r>
          </a:p>
        </p:txBody>
      </p:sp>
      <p:sp>
        <p:nvSpPr>
          <p:cNvPr id="15" name="Wolke 14"/>
          <p:cNvSpPr/>
          <p:nvPr/>
        </p:nvSpPr>
        <p:spPr>
          <a:xfrm>
            <a:off x="442931" y="4305252"/>
            <a:ext cx="3826412" cy="907796"/>
          </a:xfrm>
          <a:prstGeom prst="cloud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</a:rPr>
              <a:t>GRUNDWERT „G“</a:t>
            </a:r>
          </a:p>
        </p:txBody>
      </p:sp>
      <p:sp>
        <p:nvSpPr>
          <p:cNvPr id="16" name="Wolke 15"/>
          <p:cNvSpPr/>
          <p:nvPr/>
        </p:nvSpPr>
        <p:spPr>
          <a:xfrm>
            <a:off x="7767506" y="4269543"/>
            <a:ext cx="4224999" cy="907796"/>
          </a:xfrm>
          <a:prstGeom prst="cloud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</a:rPr>
              <a:t>PROZENTWERT „W“</a:t>
            </a:r>
          </a:p>
        </p:txBody>
      </p:sp>
      <p:sp>
        <p:nvSpPr>
          <p:cNvPr id="17" name="Wolke 16"/>
          <p:cNvSpPr/>
          <p:nvPr/>
        </p:nvSpPr>
        <p:spPr>
          <a:xfrm>
            <a:off x="4269343" y="5779990"/>
            <a:ext cx="3826412" cy="907796"/>
          </a:xfrm>
          <a:prstGeom prst="cloud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</a:rPr>
              <a:t>PROZENTSATZ „p“</a:t>
            </a:r>
          </a:p>
        </p:txBody>
      </p:sp>
    </p:spTree>
    <p:extLst>
      <p:ext uri="{BB962C8B-B14F-4D97-AF65-F5344CB8AC3E}">
        <p14:creationId xmlns:p14="http://schemas.microsoft.com/office/powerpoint/2010/main" val="266990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3999914" y="196948"/>
            <a:ext cx="4192172" cy="63304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/>
              <a:t>3 Beispielaufgaben</a:t>
            </a:r>
          </a:p>
        </p:txBody>
      </p:sp>
      <p:sp>
        <p:nvSpPr>
          <p:cNvPr id="5" name="Abgerundetes Rechteck 4"/>
          <p:cNvSpPr/>
          <p:nvPr/>
        </p:nvSpPr>
        <p:spPr>
          <a:xfrm>
            <a:off x="4096043" y="1408527"/>
            <a:ext cx="3999914" cy="158964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2400" b="1" dirty="0">
                <a:solidFill>
                  <a:schemeClr val="tx1"/>
                </a:solidFill>
              </a:rPr>
              <a:t>Bei einer Klassenarbeit fehlen von 30 </a:t>
            </a:r>
            <a:r>
              <a:rPr lang="de-DE" sz="2400" b="1" dirty="0" err="1">
                <a:solidFill>
                  <a:schemeClr val="tx1"/>
                </a:solidFill>
              </a:rPr>
              <a:t>SuS</a:t>
            </a:r>
            <a:r>
              <a:rPr lang="de-DE" sz="2400" b="1" dirty="0">
                <a:solidFill>
                  <a:schemeClr val="tx1"/>
                </a:solidFill>
              </a:rPr>
              <a:t> 6.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-1" y="1408527"/>
            <a:ext cx="3999914" cy="158964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2400" b="1" dirty="0">
                <a:solidFill>
                  <a:schemeClr val="tx1"/>
                </a:solidFill>
              </a:rPr>
              <a:t>Bei einer Klassenarbeit fehlen von 30 </a:t>
            </a:r>
            <a:r>
              <a:rPr lang="de-DE" sz="2400" b="1" dirty="0" err="1">
                <a:solidFill>
                  <a:schemeClr val="tx1"/>
                </a:solidFill>
              </a:rPr>
              <a:t>SuS</a:t>
            </a:r>
            <a:r>
              <a:rPr lang="de-DE" sz="2400" b="1" dirty="0">
                <a:solidFill>
                  <a:schemeClr val="tx1"/>
                </a:solidFill>
              </a:rPr>
              <a:t> 20%.</a:t>
            </a:r>
          </a:p>
        </p:txBody>
      </p:sp>
      <p:sp>
        <p:nvSpPr>
          <p:cNvPr id="8" name="Abgerundetes Rechteck 7"/>
          <p:cNvSpPr/>
          <p:nvPr/>
        </p:nvSpPr>
        <p:spPr>
          <a:xfrm>
            <a:off x="4096043" y="3098407"/>
            <a:ext cx="3999914" cy="1151793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2400" b="1" dirty="0">
                <a:solidFill>
                  <a:schemeClr val="tx1"/>
                </a:solidFill>
              </a:rPr>
              <a:t>Wie viele Prozente sind das?</a:t>
            </a:r>
          </a:p>
        </p:txBody>
      </p:sp>
      <p:sp>
        <p:nvSpPr>
          <p:cNvPr id="9" name="Abgerundetes Rechteck 8"/>
          <p:cNvSpPr/>
          <p:nvPr/>
        </p:nvSpPr>
        <p:spPr>
          <a:xfrm>
            <a:off x="0" y="3098407"/>
            <a:ext cx="3999914" cy="1151793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2400" b="1" dirty="0"/>
              <a:t>Wie viele </a:t>
            </a:r>
            <a:r>
              <a:rPr lang="de-DE" sz="2400" b="1" dirty="0" err="1"/>
              <a:t>SuS</a:t>
            </a:r>
            <a:r>
              <a:rPr lang="de-DE" sz="2400" b="1" dirty="0"/>
              <a:t> sind das?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8192086" y="1408526"/>
            <a:ext cx="3999914" cy="158964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2400" b="1" dirty="0">
                <a:solidFill>
                  <a:schemeClr val="tx1"/>
                </a:solidFill>
              </a:rPr>
              <a:t>Bei einer Klassenarbeit fehlen 20%, also 6, von allen </a:t>
            </a:r>
            <a:r>
              <a:rPr lang="de-DE" sz="2400" b="1" dirty="0" err="1">
                <a:solidFill>
                  <a:schemeClr val="tx1"/>
                </a:solidFill>
              </a:rPr>
              <a:t>SuS</a:t>
            </a:r>
            <a:r>
              <a:rPr lang="de-DE" sz="2400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8192086" y="3098407"/>
            <a:ext cx="3999914" cy="1151793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2400" b="1" dirty="0">
                <a:solidFill>
                  <a:schemeClr val="tx1"/>
                </a:solidFill>
              </a:rPr>
              <a:t>Wie viele </a:t>
            </a:r>
            <a:r>
              <a:rPr lang="de-DE" sz="2400" b="1" dirty="0" err="1">
                <a:solidFill>
                  <a:schemeClr val="tx1"/>
                </a:solidFill>
              </a:rPr>
              <a:t>SuS</a:t>
            </a:r>
            <a:r>
              <a:rPr lang="de-DE" sz="2400" b="1" dirty="0">
                <a:solidFill>
                  <a:schemeClr val="tx1"/>
                </a:solidFill>
              </a:rPr>
              <a:t> sind insgesamt in der Klasse?</a:t>
            </a:r>
          </a:p>
        </p:txBody>
      </p:sp>
      <p:sp>
        <p:nvSpPr>
          <p:cNvPr id="12" name="Pfeil nach unten 11"/>
          <p:cNvSpPr/>
          <p:nvPr/>
        </p:nvSpPr>
        <p:spPr>
          <a:xfrm>
            <a:off x="1617785" y="4572000"/>
            <a:ext cx="745587" cy="900332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Pfeil nach unten 12"/>
          <p:cNvSpPr/>
          <p:nvPr/>
        </p:nvSpPr>
        <p:spPr>
          <a:xfrm>
            <a:off x="5723206" y="4572000"/>
            <a:ext cx="745587" cy="900332"/>
          </a:xfrm>
          <a:prstGeom prst="down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Pfeil nach unten 13"/>
          <p:cNvSpPr/>
          <p:nvPr/>
        </p:nvSpPr>
        <p:spPr>
          <a:xfrm>
            <a:off x="9819249" y="4572000"/>
            <a:ext cx="745587" cy="900332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Abgerundetes Rechteck 14"/>
          <p:cNvSpPr/>
          <p:nvPr/>
        </p:nvSpPr>
        <p:spPr>
          <a:xfrm>
            <a:off x="-9379" y="5706207"/>
            <a:ext cx="3999914" cy="1151793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2400" b="1" dirty="0"/>
              <a:t>PROZENTWERT W</a:t>
            </a:r>
          </a:p>
        </p:txBody>
      </p:sp>
      <p:sp>
        <p:nvSpPr>
          <p:cNvPr id="16" name="Abgerundetes Rechteck 15"/>
          <p:cNvSpPr/>
          <p:nvPr/>
        </p:nvSpPr>
        <p:spPr>
          <a:xfrm>
            <a:off x="4096043" y="5706206"/>
            <a:ext cx="3999914" cy="1151793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2400" b="1" dirty="0">
                <a:solidFill>
                  <a:schemeClr val="tx1"/>
                </a:solidFill>
              </a:rPr>
              <a:t>PROZENTSATZ p</a:t>
            </a:r>
          </a:p>
        </p:txBody>
      </p:sp>
      <p:sp>
        <p:nvSpPr>
          <p:cNvPr id="17" name="Abgerundetes Rechteck 16"/>
          <p:cNvSpPr/>
          <p:nvPr/>
        </p:nvSpPr>
        <p:spPr>
          <a:xfrm>
            <a:off x="8192085" y="5706207"/>
            <a:ext cx="3999914" cy="1151793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2400" b="1" dirty="0">
                <a:solidFill>
                  <a:schemeClr val="tx1"/>
                </a:solidFill>
              </a:rPr>
              <a:t>GRUNDWERT G</a:t>
            </a:r>
          </a:p>
        </p:txBody>
      </p:sp>
    </p:spTree>
    <p:extLst>
      <p:ext uri="{BB962C8B-B14F-4D97-AF65-F5344CB8AC3E}">
        <p14:creationId xmlns:p14="http://schemas.microsoft.com/office/powerpoint/2010/main" val="456627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3999914" y="196948"/>
            <a:ext cx="4192172" cy="63304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/>
              <a:t>FORMEL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464496" y="1127983"/>
            <a:ext cx="27853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/>
              <a:t>Kurze Wiederholung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69849" y="2067950"/>
            <a:ext cx="3174609" cy="461665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>
                <a:solidFill>
                  <a:schemeClr val="tx1"/>
                </a:solidFill>
              </a:rPr>
              <a:t>„3-Satz“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239791" y="3007917"/>
            <a:ext cx="323472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de-DE" sz="2000" b="1" dirty="0"/>
              <a:t>„In einer Klasse sind 20 </a:t>
            </a:r>
            <a:r>
              <a:rPr lang="de-DE" sz="2000" b="1" dirty="0" err="1"/>
              <a:t>SuS</a:t>
            </a:r>
            <a:r>
              <a:rPr lang="de-DE" sz="2000" b="1" dirty="0"/>
              <a:t>. 10% fehlen bei einem Ausflug. Wie viele sind das?</a:t>
            </a:r>
          </a:p>
        </p:txBody>
      </p:sp>
      <p:cxnSp>
        <p:nvCxnSpPr>
          <p:cNvPr id="11" name="Gerader Verbinder 10"/>
          <p:cNvCxnSpPr/>
          <p:nvPr/>
        </p:nvCxnSpPr>
        <p:spPr>
          <a:xfrm>
            <a:off x="4330504" y="3114708"/>
            <a:ext cx="353099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/>
          <p:cNvCxnSpPr/>
          <p:nvPr/>
        </p:nvCxnSpPr>
        <p:spPr>
          <a:xfrm>
            <a:off x="6096000" y="2636406"/>
            <a:ext cx="0" cy="271154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/>
          <p:cNvSpPr txBox="1"/>
          <p:nvPr/>
        </p:nvSpPr>
        <p:spPr>
          <a:xfrm>
            <a:off x="4601418" y="2636406"/>
            <a:ext cx="1223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Anzahl </a:t>
            </a:r>
            <a:r>
              <a:rPr lang="de-DE" b="1" dirty="0" err="1"/>
              <a:t>SuS</a:t>
            </a:r>
            <a:endParaRPr lang="de-DE" b="1" dirty="0"/>
          </a:p>
        </p:txBody>
      </p:sp>
      <p:sp>
        <p:nvSpPr>
          <p:cNvPr id="16" name="Textfeld 15"/>
          <p:cNvSpPr txBox="1"/>
          <p:nvPr/>
        </p:nvSpPr>
        <p:spPr>
          <a:xfrm>
            <a:off x="6366915" y="2636406"/>
            <a:ext cx="912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Prozent</a:t>
            </a:r>
          </a:p>
        </p:txBody>
      </p:sp>
      <p:sp>
        <p:nvSpPr>
          <p:cNvPr id="17" name="Abgerundetes Rechteck 16"/>
          <p:cNvSpPr/>
          <p:nvPr/>
        </p:nvSpPr>
        <p:spPr>
          <a:xfrm>
            <a:off x="4508695" y="2067950"/>
            <a:ext cx="3174609" cy="461665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>
                <a:solidFill>
                  <a:schemeClr val="tx1"/>
                </a:solidFill>
              </a:rPr>
              <a:t>ZURDNUNGEN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4897300" y="3222430"/>
            <a:ext cx="6319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/>
              <a:t>20 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6312620" y="3222430"/>
            <a:ext cx="10759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/>
              <a:t>100% 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4917465" y="3932177"/>
            <a:ext cx="7248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/>
              <a:t>0,2 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6732400" y="4023579"/>
            <a:ext cx="710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/>
              <a:t>1% 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5080042" y="4824728"/>
            <a:ext cx="4491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/>
              <a:t>2 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549658" y="4824728"/>
            <a:ext cx="8931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/>
              <a:t>10% </a:t>
            </a:r>
          </a:p>
        </p:txBody>
      </p:sp>
      <p:sp>
        <p:nvSpPr>
          <p:cNvPr id="26" name="Abgerundetes Rechteck 25"/>
          <p:cNvSpPr/>
          <p:nvPr/>
        </p:nvSpPr>
        <p:spPr>
          <a:xfrm>
            <a:off x="5039154" y="4903533"/>
            <a:ext cx="481500" cy="447456"/>
          </a:xfrm>
          <a:prstGeom prst="round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>
              <a:solidFill>
                <a:schemeClr val="tx1"/>
              </a:solidFill>
            </a:endParaRPr>
          </a:p>
        </p:txBody>
      </p:sp>
      <p:cxnSp>
        <p:nvCxnSpPr>
          <p:cNvPr id="28" name="Gekrümmter Verbinder 27"/>
          <p:cNvCxnSpPr>
            <a:stCxn id="19" idx="1"/>
            <a:endCxn id="21" idx="1"/>
          </p:cNvCxnSpPr>
          <p:nvPr/>
        </p:nvCxnSpPr>
        <p:spPr>
          <a:xfrm rot="10800000" flipH="1" flipV="1">
            <a:off x="4897299" y="3484039"/>
            <a:ext cx="20165" cy="709747"/>
          </a:xfrm>
          <a:prstGeom prst="curvedConnector3">
            <a:avLst>
              <a:gd name="adj1" fmla="val -1133647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krümmter Verbinder 31"/>
          <p:cNvCxnSpPr>
            <a:stCxn id="21" idx="1"/>
            <a:endCxn id="23" idx="1"/>
          </p:cNvCxnSpPr>
          <p:nvPr/>
        </p:nvCxnSpPr>
        <p:spPr>
          <a:xfrm rot="10800000" flipH="1" flipV="1">
            <a:off x="4917464" y="4193786"/>
            <a:ext cx="162577" cy="892551"/>
          </a:xfrm>
          <a:prstGeom prst="curvedConnector3">
            <a:avLst>
              <a:gd name="adj1" fmla="val -140610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krümmter Verbinder 36"/>
          <p:cNvCxnSpPr>
            <a:stCxn id="20" idx="3"/>
            <a:endCxn id="22" idx="3"/>
          </p:cNvCxnSpPr>
          <p:nvPr/>
        </p:nvCxnSpPr>
        <p:spPr>
          <a:xfrm>
            <a:off x="7388556" y="3484040"/>
            <a:ext cx="54295" cy="801149"/>
          </a:xfrm>
          <a:prstGeom prst="curvedConnector3">
            <a:avLst>
              <a:gd name="adj1" fmla="val 521033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krümmter Verbinder 39"/>
          <p:cNvCxnSpPr>
            <a:stCxn id="22" idx="3"/>
            <a:endCxn id="24" idx="3"/>
          </p:cNvCxnSpPr>
          <p:nvPr/>
        </p:nvCxnSpPr>
        <p:spPr>
          <a:xfrm>
            <a:off x="7442851" y="4285189"/>
            <a:ext cx="12700" cy="801149"/>
          </a:xfrm>
          <a:prstGeom prst="curvedConnector3">
            <a:avLst>
              <a:gd name="adj1" fmla="val 3461535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feld 43"/>
          <p:cNvSpPr txBox="1"/>
          <p:nvPr/>
        </p:nvSpPr>
        <p:spPr>
          <a:xfrm>
            <a:off x="3880878" y="364919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solidFill>
                  <a:schemeClr val="accent1"/>
                </a:solidFill>
              </a:rPr>
              <a:t>: 100</a:t>
            </a:r>
          </a:p>
        </p:txBody>
      </p:sp>
      <p:sp>
        <p:nvSpPr>
          <p:cNvPr id="45" name="Textfeld 44"/>
          <p:cNvSpPr txBox="1"/>
          <p:nvPr/>
        </p:nvSpPr>
        <p:spPr>
          <a:xfrm>
            <a:off x="3950504" y="4501097"/>
            <a:ext cx="577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solidFill>
                  <a:schemeClr val="accent1"/>
                </a:solidFill>
              </a:rPr>
              <a:t>x 10</a:t>
            </a:r>
          </a:p>
        </p:txBody>
      </p:sp>
      <p:sp>
        <p:nvSpPr>
          <p:cNvPr id="46" name="Textfeld 45"/>
          <p:cNvSpPr txBox="1"/>
          <p:nvPr/>
        </p:nvSpPr>
        <p:spPr>
          <a:xfrm>
            <a:off x="7859746" y="3698961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solidFill>
                  <a:schemeClr val="accent1"/>
                </a:solidFill>
              </a:rPr>
              <a:t>: 100</a:t>
            </a:r>
          </a:p>
        </p:txBody>
      </p:sp>
      <p:sp>
        <p:nvSpPr>
          <p:cNvPr id="47" name="Textfeld 46"/>
          <p:cNvSpPr txBox="1"/>
          <p:nvPr/>
        </p:nvSpPr>
        <p:spPr>
          <a:xfrm>
            <a:off x="7859746" y="4501097"/>
            <a:ext cx="577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solidFill>
                  <a:schemeClr val="accent1"/>
                </a:solidFill>
              </a:rPr>
              <a:t>x 10</a:t>
            </a:r>
          </a:p>
        </p:txBody>
      </p:sp>
      <p:sp>
        <p:nvSpPr>
          <p:cNvPr id="51" name="Textfeld 50"/>
          <p:cNvSpPr txBox="1"/>
          <p:nvPr/>
        </p:nvSpPr>
        <p:spPr>
          <a:xfrm>
            <a:off x="9676490" y="1127982"/>
            <a:ext cx="10769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/>
              <a:t>Formel</a:t>
            </a:r>
          </a:p>
        </p:txBody>
      </p:sp>
      <p:sp>
        <p:nvSpPr>
          <p:cNvPr id="53" name="Ellipse 52"/>
          <p:cNvSpPr/>
          <p:nvPr/>
        </p:nvSpPr>
        <p:spPr>
          <a:xfrm>
            <a:off x="3740074" y="3567881"/>
            <a:ext cx="984738" cy="1536030"/>
          </a:xfrm>
          <a:prstGeom prst="ellipse">
            <a:avLst/>
          </a:prstGeom>
          <a:solidFill>
            <a:srgbClr val="FFFF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5" name="Gerade Verbindung mit Pfeil 54"/>
          <p:cNvCxnSpPr>
            <a:stCxn id="53" idx="3"/>
          </p:cNvCxnSpPr>
          <p:nvPr/>
        </p:nvCxnSpPr>
        <p:spPr>
          <a:xfrm flipH="1">
            <a:off x="3335514" y="4878965"/>
            <a:ext cx="548772" cy="70751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hteck 57"/>
              <p:cNvSpPr/>
              <p:nvPr/>
            </p:nvSpPr>
            <p:spPr>
              <a:xfrm>
                <a:off x="2713228" y="5807348"/>
                <a:ext cx="704039" cy="6705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000" b="1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num>
                        <m:den>
                          <m:r>
                            <a:rPr lang="de-DE" sz="2000" b="1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de-DE" sz="2000" b="1" dirty="0">
                  <a:solidFill>
                    <a:srgbClr val="92D050"/>
                  </a:solidFill>
                </a:endParaRPr>
              </a:p>
            </p:txBody>
          </p:sp>
        </mc:Choice>
        <mc:Fallback xmlns="">
          <p:sp>
            <p:nvSpPr>
              <p:cNvPr id="58" name="Rechteck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3228" y="5807348"/>
                <a:ext cx="704039" cy="67056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hteck 58"/>
              <p:cNvSpPr/>
              <p:nvPr/>
            </p:nvSpPr>
            <p:spPr>
              <a:xfrm>
                <a:off x="3539756" y="5807348"/>
                <a:ext cx="813748" cy="6705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000" b="1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000" b="1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</m:oMath>
                  </m:oMathPara>
                </a14:m>
                <a:endParaRPr lang="de-DE" sz="2000" b="1" dirty="0">
                  <a:solidFill>
                    <a:srgbClr val="92D050"/>
                  </a:solidFill>
                </a:endParaRPr>
              </a:p>
            </p:txBody>
          </p:sp>
        </mc:Choice>
        <mc:Fallback xmlns="">
          <p:sp>
            <p:nvSpPr>
              <p:cNvPr id="59" name="Rechteck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9756" y="5807348"/>
                <a:ext cx="813748" cy="67056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extfeld 59"/>
          <p:cNvSpPr txBox="1"/>
          <p:nvPr/>
        </p:nvSpPr>
        <p:spPr>
          <a:xfrm>
            <a:off x="9676490" y="2298782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/>
              <a:t>=</a:t>
            </a:r>
          </a:p>
        </p:txBody>
      </p:sp>
      <p:sp>
        <p:nvSpPr>
          <p:cNvPr id="61" name="Abgerundetes Rechteck 60"/>
          <p:cNvSpPr/>
          <p:nvPr/>
        </p:nvSpPr>
        <p:spPr>
          <a:xfrm>
            <a:off x="4807375" y="3331217"/>
            <a:ext cx="717625" cy="281354"/>
          </a:xfrm>
          <a:prstGeom prst="roundRect">
            <a:avLst/>
          </a:prstGeom>
          <a:solidFill>
            <a:srgbClr val="FFC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tx1"/>
                </a:solidFill>
              </a:rPr>
              <a:t>20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feld 69"/>
              <p:cNvSpPr txBox="1"/>
              <p:nvPr/>
            </p:nvSpPr>
            <p:spPr>
              <a:xfrm>
                <a:off x="10755276" y="2268004"/>
                <a:ext cx="39305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70" name="Textfeld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5276" y="2268004"/>
                <a:ext cx="393056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uppieren 9"/>
          <p:cNvGrpSpPr/>
          <p:nvPr/>
        </p:nvGrpSpPr>
        <p:grpSpPr>
          <a:xfrm>
            <a:off x="8717487" y="3789417"/>
            <a:ext cx="3287792" cy="1157492"/>
            <a:chOff x="8717487" y="3789417"/>
            <a:chExt cx="3287792" cy="115749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Textfeld 66"/>
                <p:cNvSpPr txBox="1"/>
                <p:nvPr/>
              </p:nvSpPr>
              <p:spPr>
                <a:xfrm>
                  <a:off x="8834828" y="4068424"/>
                  <a:ext cx="683199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3200" b="1" i="1" smtClean="0">
                            <a:latin typeface="Cambria Math" panose="02040503050406030204" pitchFamily="18" charset="0"/>
                          </a:rPr>
                          <m:t>𝑾</m:t>
                        </m:r>
                      </m:oMath>
                    </m:oMathPara>
                  </a14:m>
                  <a:endParaRPr lang="de-DE" sz="3200" b="1" dirty="0"/>
                </a:p>
              </p:txBody>
            </p:sp>
          </mc:Choice>
          <mc:Fallback xmlns="">
            <p:sp>
              <p:nvSpPr>
                <p:cNvPr id="67" name="Textfeld 6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834828" y="4068424"/>
                  <a:ext cx="683199" cy="584775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8" name="Textfeld 67"/>
            <p:cNvSpPr txBox="1"/>
            <p:nvPr/>
          </p:nvSpPr>
          <p:spPr>
            <a:xfrm>
              <a:off x="9602048" y="4099201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800" b="1" dirty="0"/>
                <a:t>=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9" name="Textfeld 68"/>
                <p:cNvSpPr txBox="1"/>
                <p:nvPr/>
              </p:nvSpPr>
              <p:spPr>
                <a:xfrm>
                  <a:off x="10059525" y="4057944"/>
                  <a:ext cx="553357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3200" b="1" i="1" smtClean="0">
                            <a:latin typeface="Cambria Math" panose="02040503050406030204" pitchFamily="18" charset="0"/>
                          </a:rPr>
                          <m:t>𝑮</m:t>
                        </m:r>
                      </m:oMath>
                    </m:oMathPara>
                  </a14:m>
                  <a:endParaRPr lang="de-DE" sz="3200" b="1" dirty="0"/>
                </a:p>
              </p:txBody>
            </p:sp>
          </mc:Choice>
          <mc:Fallback xmlns="">
            <p:sp>
              <p:nvSpPr>
                <p:cNvPr id="69" name="Textfeld 6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059525" y="4057944"/>
                  <a:ext cx="553357" cy="584775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1" name="Textfeld 70"/>
                <p:cNvSpPr txBox="1"/>
                <p:nvPr/>
              </p:nvSpPr>
              <p:spPr>
                <a:xfrm>
                  <a:off x="10706157" y="4082171"/>
                  <a:ext cx="393056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</m:oMath>
                    </m:oMathPara>
                  </a14:m>
                  <a:endParaRPr lang="de-DE" sz="3200" b="1" dirty="0"/>
                </a:p>
              </p:txBody>
            </p:sp>
          </mc:Choice>
          <mc:Fallback xmlns="">
            <p:sp>
              <p:nvSpPr>
                <p:cNvPr id="71" name="Textfeld 7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706157" y="4082171"/>
                  <a:ext cx="393056" cy="584775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2" name="Textfeld 71"/>
                <p:cNvSpPr txBox="1"/>
                <p:nvPr/>
              </p:nvSpPr>
              <p:spPr>
                <a:xfrm>
                  <a:off x="10991860" y="3903178"/>
                  <a:ext cx="1013419" cy="94275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de-DE" sz="32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3200" b="1" i="1" smtClean="0">
                                <a:latin typeface="Cambria Math" panose="02040503050406030204" pitchFamily="18" charset="0"/>
                              </a:rPr>
                              <m:t>𝒑</m:t>
                            </m:r>
                          </m:num>
                          <m:den>
                            <m:r>
                              <a:rPr lang="de-DE" sz="3200" b="1" i="1" smtClean="0">
                                <a:latin typeface="Cambria Math" panose="02040503050406030204" pitchFamily="18" charset="0"/>
                              </a:rPr>
                              <m:t>𝟏𝟎𝟎</m:t>
                            </m:r>
                          </m:den>
                        </m:f>
                      </m:oMath>
                    </m:oMathPara>
                  </a14:m>
                  <a:endParaRPr lang="de-DE" sz="3200" b="1" dirty="0"/>
                </a:p>
              </p:txBody>
            </p:sp>
          </mc:Choice>
          <mc:Fallback xmlns="">
            <p:sp>
              <p:nvSpPr>
                <p:cNvPr id="72" name="Textfeld 7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991860" y="3903178"/>
                  <a:ext cx="1013419" cy="942759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3" name="Abgerundetes Rechteck 72"/>
            <p:cNvSpPr/>
            <p:nvPr/>
          </p:nvSpPr>
          <p:spPr>
            <a:xfrm>
              <a:off x="8717487" y="3789417"/>
              <a:ext cx="3287792" cy="1157492"/>
            </a:xfrm>
            <a:prstGeom prst="roundRect">
              <a:avLst/>
            </a:prstGeom>
            <a:solidFill>
              <a:schemeClr val="accent1">
                <a:alpha val="2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000" b="1" dirty="0">
                <a:solidFill>
                  <a:schemeClr val="tx1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/>
              <p:cNvSpPr txBox="1"/>
              <p:nvPr/>
            </p:nvSpPr>
            <p:spPr>
              <a:xfrm>
                <a:off x="11043155" y="2177014"/>
                <a:ext cx="910827" cy="9389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 xmlns="">
          <p:sp>
            <p:nvSpPr>
              <p:cNvPr id="3" name="Textfeld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43155" y="2177014"/>
                <a:ext cx="910827" cy="93897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uppieren 7"/>
          <p:cNvGrpSpPr/>
          <p:nvPr/>
        </p:nvGrpSpPr>
        <p:grpSpPr>
          <a:xfrm>
            <a:off x="9052675" y="2328845"/>
            <a:ext cx="504329" cy="523220"/>
            <a:chOff x="9052675" y="2328845"/>
            <a:chExt cx="504329" cy="523220"/>
          </a:xfrm>
        </p:grpSpPr>
        <p:sp>
          <p:nvSpPr>
            <p:cNvPr id="54" name="Textfeld 53"/>
            <p:cNvSpPr txBox="1"/>
            <p:nvPr/>
          </p:nvSpPr>
          <p:spPr>
            <a:xfrm>
              <a:off x="9107842" y="2328845"/>
              <a:ext cx="44916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800" b="1" dirty="0"/>
                <a:t>2 </a:t>
              </a:r>
            </a:p>
          </p:txBody>
        </p:sp>
        <p:sp>
          <p:nvSpPr>
            <p:cNvPr id="56" name="Abgerundetes Rechteck 55"/>
            <p:cNvSpPr/>
            <p:nvPr/>
          </p:nvSpPr>
          <p:spPr>
            <a:xfrm>
              <a:off x="9052675" y="2374546"/>
              <a:ext cx="481500" cy="447456"/>
            </a:xfrm>
            <a:prstGeom prst="roundRect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800" b="1" dirty="0">
                  <a:solidFill>
                    <a:schemeClr val="tx1"/>
                  </a:solidFill>
                </a:rPr>
                <a:t>2</a:t>
              </a:r>
            </a:p>
          </p:txBody>
        </p:sp>
      </p:grpSp>
      <p:sp>
        <p:nvSpPr>
          <p:cNvPr id="57" name="Abgerundetes Rechteck 56"/>
          <p:cNvSpPr/>
          <p:nvPr/>
        </p:nvSpPr>
        <p:spPr>
          <a:xfrm>
            <a:off x="535973" y="3903178"/>
            <a:ext cx="717625" cy="281354"/>
          </a:xfrm>
          <a:prstGeom prst="roundRect">
            <a:avLst/>
          </a:prstGeom>
          <a:solidFill>
            <a:srgbClr val="92D05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>
              <a:solidFill>
                <a:schemeClr val="tx1"/>
              </a:solidFill>
            </a:endParaRPr>
          </a:p>
        </p:txBody>
      </p:sp>
      <p:sp>
        <p:nvSpPr>
          <p:cNvPr id="62" name="Abgerundetes Rechteck 61"/>
          <p:cNvSpPr/>
          <p:nvPr/>
        </p:nvSpPr>
        <p:spPr>
          <a:xfrm>
            <a:off x="11159620" y="2275427"/>
            <a:ext cx="717625" cy="281354"/>
          </a:xfrm>
          <a:prstGeom prst="roundRect">
            <a:avLst/>
          </a:prstGeom>
          <a:solidFill>
            <a:srgbClr val="92D05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tx1"/>
                </a:solidFill>
              </a:rPr>
              <a:t>10</a:t>
            </a:r>
          </a:p>
        </p:txBody>
      </p:sp>
      <p:grpSp>
        <p:nvGrpSpPr>
          <p:cNvPr id="7" name="Gruppieren 6"/>
          <p:cNvGrpSpPr/>
          <p:nvPr/>
        </p:nvGrpSpPr>
        <p:grpSpPr>
          <a:xfrm>
            <a:off x="10059525" y="2315936"/>
            <a:ext cx="721829" cy="523220"/>
            <a:chOff x="10059525" y="2315936"/>
            <a:chExt cx="721829" cy="523220"/>
          </a:xfrm>
        </p:grpSpPr>
        <p:sp>
          <p:nvSpPr>
            <p:cNvPr id="50" name="Textfeld 49"/>
            <p:cNvSpPr txBox="1"/>
            <p:nvPr/>
          </p:nvSpPr>
          <p:spPr>
            <a:xfrm>
              <a:off x="10149450" y="2315936"/>
              <a:ext cx="6319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800" b="1" dirty="0"/>
                <a:t>20 </a:t>
              </a:r>
            </a:p>
          </p:txBody>
        </p:sp>
        <p:sp>
          <p:nvSpPr>
            <p:cNvPr id="52" name="Abgerundetes Rechteck 51"/>
            <p:cNvSpPr/>
            <p:nvPr/>
          </p:nvSpPr>
          <p:spPr>
            <a:xfrm>
              <a:off x="10059525" y="2424723"/>
              <a:ext cx="717625" cy="281354"/>
            </a:xfrm>
            <a:prstGeom prst="roundRect">
              <a:avLst/>
            </a:prstGeom>
            <a:solidFill>
              <a:srgbClr val="FFC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800" b="1" dirty="0">
                  <a:solidFill>
                    <a:schemeClr val="tx1"/>
                  </a:solidFill>
                </a:rPr>
                <a:t>20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03676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9" grpId="0"/>
      <p:bldP spid="15" grpId="0"/>
      <p:bldP spid="16" grpId="0"/>
      <p:bldP spid="17" grpId="0" animBg="1"/>
      <p:bldP spid="19" grpId="0"/>
      <p:bldP spid="20" grpId="0"/>
      <p:bldP spid="21" grpId="0"/>
      <p:bldP spid="22" grpId="0"/>
      <p:bldP spid="23" grpId="0"/>
      <p:bldP spid="24" grpId="0"/>
      <p:bldP spid="26" grpId="0" animBg="1"/>
      <p:bldP spid="44" grpId="0"/>
      <p:bldP spid="45" grpId="0"/>
      <p:bldP spid="46" grpId="0"/>
      <p:bldP spid="47" grpId="0"/>
      <p:bldP spid="51" grpId="0"/>
      <p:bldP spid="53" grpId="0" animBg="1"/>
      <p:bldP spid="58" grpId="0"/>
      <p:bldP spid="59" grpId="0"/>
      <p:bldP spid="60" grpId="0"/>
      <p:bldP spid="61" grpId="0" animBg="1"/>
      <p:bldP spid="70" grpId="0"/>
      <p:bldP spid="3" grpId="0"/>
      <p:bldP spid="57" grpId="0" animBg="1"/>
      <p:bldP spid="6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999914" y="196948"/>
            <a:ext cx="4192172" cy="63304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/>
              <a:t>Beispiel 1</a:t>
            </a:r>
          </a:p>
        </p:txBody>
      </p:sp>
      <p:sp>
        <p:nvSpPr>
          <p:cNvPr id="3" name="Abgerundetes Rechteck 2"/>
          <p:cNvSpPr/>
          <p:nvPr/>
        </p:nvSpPr>
        <p:spPr>
          <a:xfrm>
            <a:off x="479425" y="1376363"/>
            <a:ext cx="3999914" cy="158964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2400" b="1" dirty="0">
                <a:solidFill>
                  <a:schemeClr val="tx1"/>
                </a:solidFill>
              </a:rPr>
              <a:t>Bei einer Klassenarbeit fehlen von 30 </a:t>
            </a:r>
            <a:r>
              <a:rPr lang="de-DE" sz="2400" b="1" dirty="0" err="1">
                <a:solidFill>
                  <a:schemeClr val="tx1"/>
                </a:solidFill>
              </a:rPr>
              <a:t>SuS</a:t>
            </a:r>
            <a:r>
              <a:rPr lang="de-DE" sz="2400" b="1" dirty="0">
                <a:solidFill>
                  <a:schemeClr val="tx1"/>
                </a:solidFill>
              </a:rPr>
              <a:t> 20%.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479426" y="3066243"/>
            <a:ext cx="3999914" cy="1151793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2400" b="1" dirty="0"/>
              <a:t>Wie viele </a:t>
            </a:r>
            <a:r>
              <a:rPr lang="de-DE" sz="2400" b="1" dirty="0" err="1"/>
              <a:t>SuS</a:t>
            </a:r>
            <a:r>
              <a:rPr lang="de-DE" sz="2400" b="1" dirty="0"/>
              <a:t> sind das?</a:t>
            </a:r>
          </a:p>
        </p:txBody>
      </p:sp>
      <p:sp>
        <p:nvSpPr>
          <p:cNvPr id="5" name="Pfeil nach unten 4"/>
          <p:cNvSpPr/>
          <p:nvPr/>
        </p:nvSpPr>
        <p:spPr>
          <a:xfrm>
            <a:off x="2097211" y="4539836"/>
            <a:ext cx="745587" cy="900332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Abgerundetes Rechteck 5"/>
          <p:cNvSpPr/>
          <p:nvPr/>
        </p:nvSpPr>
        <p:spPr>
          <a:xfrm>
            <a:off x="470047" y="5674043"/>
            <a:ext cx="3999914" cy="1151793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2400" b="1" dirty="0"/>
              <a:t>PROZENTWERT 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Abgerundetes Rechteck 6"/>
              <p:cNvSpPr/>
              <p:nvPr/>
            </p:nvSpPr>
            <p:spPr>
              <a:xfrm>
                <a:off x="8192086" y="1408527"/>
                <a:ext cx="3287792" cy="1157492"/>
              </a:xfrm>
              <a:prstGeom prst="roundRect">
                <a:avLst/>
              </a:prstGeom>
              <a:solidFill>
                <a:schemeClr val="accent1"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𝑾</m:t>
                      </m:r>
                      <m:r>
                        <a:rPr lang="de-DE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𝑮</m:t>
                      </m:r>
                      <m:r>
                        <a:rPr lang="de-DE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∙ </m:t>
                      </m:r>
                      <m:f>
                        <m:fPr>
                          <m:ctrlPr>
                            <a:rPr lang="de-DE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num>
                        <m:den>
                          <m:r>
                            <a:rPr lang="de-DE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de-DE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Abgerundetes Rechtec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2086" y="1408527"/>
                <a:ext cx="3287792" cy="1157492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Ellipse 7"/>
          <p:cNvSpPr/>
          <p:nvPr/>
        </p:nvSpPr>
        <p:spPr>
          <a:xfrm>
            <a:off x="2334352" y="2279962"/>
            <a:ext cx="508446" cy="391885"/>
          </a:xfrm>
          <a:prstGeom prst="ellipse">
            <a:avLst/>
          </a:prstGeom>
          <a:solidFill>
            <a:srgbClr val="FFC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/>
              <p:cNvSpPr/>
              <p:nvPr/>
            </p:nvSpPr>
            <p:spPr>
              <a:xfrm>
                <a:off x="8192086" y="3144552"/>
                <a:ext cx="2919389" cy="9427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𝑾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𝟑𝟎</m:t>
                      </m:r>
                      <m:r>
                        <a:rPr lang="de-DE" sz="3200" b="1" i="1">
                          <a:latin typeface="Cambria Math" panose="02040503050406030204" pitchFamily="18" charset="0"/>
                        </a:rPr>
                        <m:t> ∙ </m:t>
                      </m:r>
                      <m:f>
                        <m:fPr>
                          <m:ctrlPr>
                            <a:rPr lang="de-DE" sz="32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32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num>
                        <m:den>
                          <m:r>
                            <a:rPr lang="de-DE" sz="32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9" name="Rechtec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2086" y="3144552"/>
                <a:ext cx="2919389" cy="94275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Ellipse 9"/>
          <p:cNvSpPr/>
          <p:nvPr/>
        </p:nvSpPr>
        <p:spPr>
          <a:xfrm>
            <a:off x="3260474" y="2279962"/>
            <a:ext cx="609265" cy="391885"/>
          </a:xfrm>
          <a:prstGeom prst="ellipse">
            <a:avLst/>
          </a:prstGeom>
          <a:solidFill>
            <a:srgbClr val="92D05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hteck 10"/>
              <p:cNvSpPr/>
              <p:nvPr/>
            </p:nvSpPr>
            <p:spPr>
              <a:xfrm>
                <a:off x="8192086" y="4572000"/>
                <a:ext cx="2919389" cy="10175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𝑾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𝟑𝟎</m:t>
                      </m:r>
                      <m:r>
                        <a:rPr lang="de-DE" sz="3200" b="1" i="1">
                          <a:latin typeface="Cambria Math" panose="02040503050406030204" pitchFamily="18" charset="0"/>
                        </a:rPr>
                        <m:t> ∙ </m:t>
                      </m:r>
                      <m:f>
                        <m:fPr>
                          <m:ctrlPr>
                            <a:rPr lang="de-DE" sz="32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𝟐𝟎</m:t>
                          </m:r>
                        </m:num>
                        <m:den>
                          <m:r>
                            <a:rPr lang="de-DE" sz="32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11" name="Rechtec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2086" y="4572000"/>
                <a:ext cx="2919389" cy="101752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hteck 11"/>
              <p:cNvSpPr/>
              <p:nvPr/>
            </p:nvSpPr>
            <p:spPr>
              <a:xfrm>
                <a:off x="8192086" y="6074212"/>
                <a:ext cx="1461041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𝑾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12" name="Rechtec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2086" y="6074212"/>
                <a:ext cx="1461041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Pfeil nach unten 12"/>
          <p:cNvSpPr/>
          <p:nvPr/>
        </p:nvSpPr>
        <p:spPr>
          <a:xfrm rot="16200000">
            <a:off x="6047902" y="5916432"/>
            <a:ext cx="745587" cy="900332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/>
          <p:cNvSpPr txBox="1"/>
          <p:nvPr/>
        </p:nvSpPr>
        <p:spPr>
          <a:xfrm>
            <a:off x="5393788" y="1408527"/>
            <a:ext cx="14044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u="sng" dirty="0"/>
              <a:t>Gegeben:</a:t>
            </a:r>
          </a:p>
        </p:txBody>
      </p:sp>
      <p:grpSp>
        <p:nvGrpSpPr>
          <p:cNvPr id="22" name="Gruppieren 21"/>
          <p:cNvGrpSpPr/>
          <p:nvPr/>
        </p:nvGrpSpPr>
        <p:grpSpPr>
          <a:xfrm>
            <a:off x="5676345" y="1994399"/>
            <a:ext cx="1530810" cy="683331"/>
            <a:chOff x="5676345" y="1994399"/>
            <a:chExt cx="1530810" cy="683331"/>
          </a:xfrm>
        </p:grpSpPr>
        <p:sp>
          <p:nvSpPr>
            <p:cNvPr id="15" name="Ellipse 14"/>
            <p:cNvSpPr/>
            <p:nvPr/>
          </p:nvSpPr>
          <p:spPr>
            <a:xfrm>
              <a:off x="6389266" y="1994399"/>
              <a:ext cx="817889" cy="683331"/>
            </a:xfrm>
            <a:prstGeom prst="ellipse">
              <a:avLst/>
            </a:prstGeom>
            <a:solidFill>
              <a:srgbClr val="FFC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800" b="1" dirty="0">
                  <a:solidFill>
                    <a:schemeClr val="tx1"/>
                  </a:solidFill>
                </a:rPr>
                <a:t>30</a:t>
              </a:r>
            </a:p>
          </p:txBody>
        </p:sp>
        <p:sp>
          <p:nvSpPr>
            <p:cNvPr id="17" name="Textfeld 16"/>
            <p:cNvSpPr txBox="1"/>
            <p:nvPr/>
          </p:nvSpPr>
          <p:spPr>
            <a:xfrm>
              <a:off x="5676345" y="2068571"/>
              <a:ext cx="67518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800" b="1" dirty="0"/>
                <a:t>G =</a:t>
              </a:r>
            </a:p>
          </p:txBody>
        </p:sp>
      </p:grpSp>
      <p:grpSp>
        <p:nvGrpSpPr>
          <p:cNvPr id="24" name="Gruppieren 23"/>
          <p:cNvGrpSpPr/>
          <p:nvPr/>
        </p:nvGrpSpPr>
        <p:grpSpPr>
          <a:xfrm>
            <a:off x="5696897" y="2801938"/>
            <a:ext cx="1546869" cy="685228"/>
            <a:chOff x="5696897" y="2801938"/>
            <a:chExt cx="1546869" cy="685228"/>
          </a:xfrm>
        </p:grpSpPr>
        <p:sp>
          <p:nvSpPr>
            <p:cNvPr id="18" name="Textfeld 17"/>
            <p:cNvSpPr txBox="1"/>
            <p:nvPr/>
          </p:nvSpPr>
          <p:spPr>
            <a:xfrm>
              <a:off x="5696897" y="2882942"/>
              <a:ext cx="6383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800" b="1" dirty="0"/>
                <a:t>p =</a:t>
              </a:r>
            </a:p>
          </p:txBody>
        </p:sp>
        <p:sp>
          <p:nvSpPr>
            <p:cNvPr id="19" name="Ellipse 18"/>
            <p:cNvSpPr/>
            <p:nvPr/>
          </p:nvSpPr>
          <p:spPr>
            <a:xfrm>
              <a:off x="6374114" y="2801938"/>
              <a:ext cx="869652" cy="685228"/>
            </a:xfrm>
            <a:prstGeom prst="ellipse">
              <a:avLst/>
            </a:prstGeom>
            <a:solidFill>
              <a:srgbClr val="92D05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800" b="1" dirty="0">
                  <a:solidFill>
                    <a:schemeClr val="tx1"/>
                  </a:solidFill>
                </a:rPr>
                <a:t>20</a:t>
              </a:r>
            </a:p>
          </p:txBody>
        </p:sp>
      </p:grpSp>
      <p:sp>
        <p:nvSpPr>
          <p:cNvPr id="20" name="Textfeld 19"/>
          <p:cNvSpPr txBox="1"/>
          <p:nvPr/>
        </p:nvSpPr>
        <p:spPr>
          <a:xfrm>
            <a:off x="5563772" y="3783672"/>
            <a:ext cx="1307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u="sng" dirty="0"/>
              <a:t>Gesucht: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5772934" y="4418912"/>
            <a:ext cx="5100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</a:rPr>
              <a:t>W</a:t>
            </a:r>
          </a:p>
        </p:txBody>
      </p:sp>
    </p:spTree>
    <p:extLst>
      <p:ext uri="{BB962C8B-B14F-4D97-AF65-F5344CB8AC3E}">
        <p14:creationId xmlns:p14="http://schemas.microsoft.com/office/powerpoint/2010/main" val="4156616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/>
      <p:bldP spid="10" grpId="0" animBg="1"/>
      <p:bldP spid="11" grpId="0"/>
      <p:bldP spid="12" grpId="0"/>
      <p:bldP spid="13" grpId="0" animBg="1"/>
      <p:bldP spid="14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479425" y="1409169"/>
            <a:ext cx="3999914" cy="158964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2400" b="1" dirty="0">
                <a:solidFill>
                  <a:schemeClr val="tx1"/>
                </a:solidFill>
              </a:rPr>
              <a:t>Bei einer Klassenarbeit fehlen von 30 </a:t>
            </a:r>
            <a:r>
              <a:rPr lang="de-DE" sz="2400" b="1" dirty="0" err="1">
                <a:solidFill>
                  <a:schemeClr val="tx1"/>
                </a:solidFill>
              </a:rPr>
              <a:t>SuS</a:t>
            </a:r>
            <a:r>
              <a:rPr lang="de-DE" sz="2400" b="1" dirty="0">
                <a:solidFill>
                  <a:schemeClr val="tx1"/>
                </a:solidFill>
              </a:rPr>
              <a:t> 6.</a:t>
            </a:r>
          </a:p>
        </p:txBody>
      </p:sp>
      <p:sp>
        <p:nvSpPr>
          <p:cNvPr id="3" name="Abgerundetes Rechteck 2"/>
          <p:cNvSpPr/>
          <p:nvPr/>
        </p:nvSpPr>
        <p:spPr>
          <a:xfrm>
            <a:off x="479425" y="3099049"/>
            <a:ext cx="3999914" cy="1151793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2400" b="1" dirty="0">
                <a:solidFill>
                  <a:schemeClr val="tx1"/>
                </a:solidFill>
              </a:rPr>
              <a:t>Wie viele Prozente sind das?</a:t>
            </a:r>
          </a:p>
        </p:txBody>
      </p:sp>
      <p:sp>
        <p:nvSpPr>
          <p:cNvPr id="4" name="Pfeil nach unten 3"/>
          <p:cNvSpPr/>
          <p:nvPr/>
        </p:nvSpPr>
        <p:spPr>
          <a:xfrm>
            <a:off x="2106588" y="4572642"/>
            <a:ext cx="745587" cy="900332"/>
          </a:xfrm>
          <a:prstGeom prst="down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Abgerundetes Rechteck 4"/>
          <p:cNvSpPr/>
          <p:nvPr/>
        </p:nvSpPr>
        <p:spPr>
          <a:xfrm>
            <a:off x="479425" y="5706848"/>
            <a:ext cx="3999914" cy="1151793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2400" b="1" dirty="0">
                <a:solidFill>
                  <a:schemeClr val="tx1"/>
                </a:solidFill>
              </a:rPr>
              <a:t>PROZENTSATZ p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3999914" y="196948"/>
            <a:ext cx="4192172" cy="63304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/>
              <a:t>Beispiel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Abgerundetes Rechteck 6"/>
              <p:cNvSpPr/>
              <p:nvPr/>
            </p:nvSpPr>
            <p:spPr>
              <a:xfrm>
                <a:off x="7463172" y="1376363"/>
                <a:ext cx="3287792" cy="1157492"/>
              </a:xfrm>
              <a:prstGeom prst="roundRect">
                <a:avLst/>
              </a:prstGeom>
              <a:solidFill>
                <a:schemeClr val="accent1"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𝑾</m:t>
                      </m:r>
                      <m:r>
                        <a:rPr lang="de-DE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𝑮</m:t>
                      </m:r>
                      <m:r>
                        <a:rPr lang="de-DE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∙ </m:t>
                      </m:r>
                      <m:f>
                        <m:fPr>
                          <m:ctrlPr>
                            <a:rPr lang="de-DE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num>
                        <m:den>
                          <m:r>
                            <a:rPr lang="de-DE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de-DE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Abgerundetes Rechtec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3172" y="1376363"/>
                <a:ext cx="3287792" cy="1157492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/>
              <p:cNvSpPr/>
              <p:nvPr/>
            </p:nvSpPr>
            <p:spPr>
              <a:xfrm>
                <a:off x="7044693" y="2953702"/>
                <a:ext cx="3706271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𝑾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𝟏𝟎𝟎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𝑮</m:t>
                      </m:r>
                      <m:r>
                        <a:rPr lang="de-DE" sz="3200" b="1" i="1">
                          <a:latin typeface="Cambria Math" panose="02040503050406030204" pitchFamily="18" charset="0"/>
                        </a:rPr>
                        <m:t> ∙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𝒑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8" name="Rechtec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4693" y="2953702"/>
                <a:ext cx="3706271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/>
              <p:cNvSpPr txBox="1"/>
              <p:nvPr/>
            </p:nvSpPr>
            <p:spPr>
              <a:xfrm>
                <a:off x="10750964" y="1682971"/>
                <a:ext cx="144103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𝟏𝟎𝟎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964" y="1682971"/>
                <a:ext cx="1441036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/>
              <p:cNvSpPr txBox="1"/>
              <p:nvPr/>
            </p:nvSpPr>
            <p:spPr>
              <a:xfrm>
                <a:off x="10750964" y="2966012"/>
                <a:ext cx="103624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| :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𝑮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964" y="2966012"/>
                <a:ext cx="1036246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hteck 10"/>
              <p:cNvSpPr/>
              <p:nvPr/>
            </p:nvSpPr>
            <p:spPr>
              <a:xfrm>
                <a:off x="7067080" y="3761450"/>
                <a:ext cx="3043013" cy="10143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f>
                        <m:fPr>
                          <m:ctrlP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𝑾</m:t>
                          </m:r>
                        </m:num>
                        <m:den>
                          <m: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𝑮</m:t>
                          </m:r>
                        </m:den>
                      </m:f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𝟏𝟎𝟎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𝒑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11" name="Rechtec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7080" y="3761450"/>
                <a:ext cx="3043013" cy="101431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hteck 11"/>
              <p:cNvSpPr/>
              <p:nvPr/>
            </p:nvSpPr>
            <p:spPr>
              <a:xfrm>
                <a:off x="7044693" y="4775767"/>
                <a:ext cx="3129575" cy="10175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f>
                        <m:fPr>
                          <m:ctrlP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𝟑𝟎</m:t>
                          </m:r>
                        </m:den>
                      </m:f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𝟏𝟎𝟎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𝒑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12" name="Rechtec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4693" y="4775767"/>
                <a:ext cx="3129575" cy="101752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Ellipse 12"/>
          <p:cNvSpPr/>
          <p:nvPr/>
        </p:nvSpPr>
        <p:spPr>
          <a:xfrm>
            <a:off x="2513209" y="2288011"/>
            <a:ext cx="508446" cy="391885"/>
          </a:xfrm>
          <a:prstGeom prst="ellipse">
            <a:avLst/>
          </a:prstGeom>
          <a:solidFill>
            <a:srgbClr val="FFC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>
            <a:off x="3403160" y="2288011"/>
            <a:ext cx="400594" cy="391885"/>
          </a:xfrm>
          <a:prstGeom prst="ellipse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hteck 14"/>
              <p:cNvSpPr/>
              <p:nvPr/>
            </p:nvSpPr>
            <p:spPr>
              <a:xfrm>
                <a:off x="7127792" y="6013057"/>
                <a:ext cx="2096023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𝟐𝟎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𝒑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15" name="Rechtec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7792" y="6013057"/>
                <a:ext cx="2096023" cy="5847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Pfeil nach unten 15"/>
          <p:cNvSpPr/>
          <p:nvPr/>
        </p:nvSpPr>
        <p:spPr>
          <a:xfrm rot="16200000">
            <a:off x="5370605" y="5832577"/>
            <a:ext cx="745587" cy="900332"/>
          </a:xfrm>
          <a:prstGeom prst="down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/>
          <p:cNvSpPr txBox="1"/>
          <p:nvPr/>
        </p:nvSpPr>
        <p:spPr>
          <a:xfrm>
            <a:off x="4987072" y="1409169"/>
            <a:ext cx="14044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u="sng" dirty="0"/>
              <a:t>Gegeben:</a:t>
            </a:r>
          </a:p>
        </p:txBody>
      </p:sp>
      <p:grpSp>
        <p:nvGrpSpPr>
          <p:cNvPr id="24" name="Gruppieren 23"/>
          <p:cNvGrpSpPr/>
          <p:nvPr/>
        </p:nvGrpSpPr>
        <p:grpSpPr>
          <a:xfrm>
            <a:off x="5269629" y="1989158"/>
            <a:ext cx="1530810" cy="683331"/>
            <a:chOff x="5269629" y="1989158"/>
            <a:chExt cx="1530810" cy="683331"/>
          </a:xfrm>
        </p:grpSpPr>
        <p:sp>
          <p:nvSpPr>
            <p:cNvPr id="18" name="Ellipse 17"/>
            <p:cNvSpPr/>
            <p:nvPr/>
          </p:nvSpPr>
          <p:spPr>
            <a:xfrm>
              <a:off x="5982550" y="1989158"/>
              <a:ext cx="817889" cy="683331"/>
            </a:xfrm>
            <a:prstGeom prst="ellipse">
              <a:avLst/>
            </a:prstGeom>
            <a:solidFill>
              <a:srgbClr val="FFC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800" b="1" dirty="0">
                  <a:solidFill>
                    <a:schemeClr val="tx1"/>
                  </a:solidFill>
                </a:rPr>
                <a:t>30</a:t>
              </a:r>
            </a:p>
          </p:txBody>
        </p:sp>
        <p:sp>
          <p:nvSpPr>
            <p:cNvPr id="19" name="Textfeld 18"/>
            <p:cNvSpPr txBox="1"/>
            <p:nvPr/>
          </p:nvSpPr>
          <p:spPr>
            <a:xfrm>
              <a:off x="5269629" y="2069213"/>
              <a:ext cx="67518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800" b="1" dirty="0"/>
                <a:t>G =</a:t>
              </a:r>
            </a:p>
          </p:txBody>
        </p:sp>
      </p:grpSp>
      <p:grpSp>
        <p:nvGrpSpPr>
          <p:cNvPr id="25" name="Gruppieren 24"/>
          <p:cNvGrpSpPr/>
          <p:nvPr/>
        </p:nvGrpSpPr>
        <p:grpSpPr>
          <a:xfrm>
            <a:off x="5290181" y="2802580"/>
            <a:ext cx="1546869" cy="685228"/>
            <a:chOff x="5290181" y="2802580"/>
            <a:chExt cx="1546869" cy="685228"/>
          </a:xfrm>
        </p:grpSpPr>
        <p:sp>
          <p:nvSpPr>
            <p:cNvPr id="20" name="Textfeld 19"/>
            <p:cNvSpPr txBox="1"/>
            <p:nvPr/>
          </p:nvSpPr>
          <p:spPr>
            <a:xfrm>
              <a:off x="5290181" y="2883584"/>
              <a:ext cx="77136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800" b="1" dirty="0"/>
                <a:t>W =</a:t>
              </a:r>
            </a:p>
          </p:txBody>
        </p:sp>
        <p:sp>
          <p:nvSpPr>
            <p:cNvPr id="21" name="Ellipse 20"/>
            <p:cNvSpPr/>
            <p:nvPr/>
          </p:nvSpPr>
          <p:spPr>
            <a:xfrm>
              <a:off x="5967398" y="2802580"/>
              <a:ext cx="869652" cy="685228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800" b="1" dirty="0">
                  <a:solidFill>
                    <a:schemeClr val="tx1"/>
                  </a:solidFill>
                </a:rPr>
                <a:t>6</a:t>
              </a:r>
            </a:p>
          </p:txBody>
        </p:sp>
      </p:grpSp>
      <p:sp>
        <p:nvSpPr>
          <p:cNvPr id="22" name="Textfeld 21"/>
          <p:cNvSpPr txBox="1"/>
          <p:nvPr/>
        </p:nvSpPr>
        <p:spPr>
          <a:xfrm>
            <a:off x="5157056" y="3784314"/>
            <a:ext cx="1307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u="sng" dirty="0"/>
              <a:t>Gesucht: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5366218" y="4419554"/>
            <a:ext cx="377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>
                <a:solidFill>
                  <a:srgbClr val="92D050"/>
                </a:solidFill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38788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7" grpId="0" animBg="1"/>
      <p:bldP spid="8" grpId="0"/>
      <p:bldP spid="9" grpId="0"/>
      <p:bldP spid="10" grpId="0"/>
      <p:bldP spid="11" grpId="0"/>
      <p:bldP spid="12" grpId="0"/>
      <p:bldP spid="13" grpId="0" animBg="1"/>
      <p:bldP spid="14" grpId="0" animBg="1"/>
      <p:bldP spid="15" grpId="0"/>
      <p:bldP spid="16" grpId="0" animBg="1"/>
      <p:bldP spid="17" grpId="0"/>
      <p:bldP spid="22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479425" y="1396217"/>
            <a:ext cx="3999914" cy="158964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2400" b="1" dirty="0">
                <a:solidFill>
                  <a:schemeClr val="tx1"/>
                </a:solidFill>
              </a:rPr>
              <a:t>Bei einer Klassenarbeit fehlen 20%, also 6, von allen </a:t>
            </a:r>
            <a:r>
              <a:rPr lang="de-DE" sz="2400" b="1" dirty="0" err="1">
                <a:solidFill>
                  <a:schemeClr val="tx1"/>
                </a:solidFill>
              </a:rPr>
              <a:t>SuS</a:t>
            </a:r>
            <a:r>
              <a:rPr lang="de-DE" sz="2400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" name="Abgerundetes Rechteck 2"/>
          <p:cNvSpPr/>
          <p:nvPr/>
        </p:nvSpPr>
        <p:spPr>
          <a:xfrm>
            <a:off x="479425" y="3086098"/>
            <a:ext cx="3999914" cy="1151793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2400" b="1" dirty="0">
                <a:solidFill>
                  <a:schemeClr val="tx1"/>
                </a:solidFill>
              </a:rPr>
              <a:t>Wie viele </a:t>
            </a:r>
            <a:r>
              <a:rPr lang="de-DE" sz="2400" b="1" dirty="0" err="1">
                <a:solidFill>
                  <a:schemeClr val="tx1"/>
                </a:solidFill>
              </a:rPr>
              <a:t>SuS</a:t>
            </a:r>
            <a:r>
              <a:rPr lang="de-DE" sz="2400" b="1" dirty="0">
                <a:solidFill>
                  <a:schemeClr val="tx1"/>
                </a:solidFill>
              </a:rPr>
              <a:t> sind insgesamt in der Klasse?</a:t>
            </a:r>
          </a:p>
        </p:txBody>
      </p:sp>
      <p:sp>
        <p:nvSpPr>
          <p:cNvPr id="4" name="Pfeil nach unten 3"/>
          <p:cNvSpPr/>
          <p:nvPr/>
        </p:nvSpPr>
        <p:spPr>
          <a:xfrm>
            <a:off x="2106588" y="4559691"/>
            <a:ext cx="745587" cy="900332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Abgerundetes Rechteck 4"/>
          <p:cNvSpPr/>
          <p:nvPr/>
        </p:nvSpPr>
        <p:spPr>
          <a:xfrm>
            <a:off x="479424" y="5693898"/>
            <a:ext cx="3999914" cy="1151793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2400" b="1" dirty="0">
                <a:solidFill>
                  <a:schemeClr val="tx1"/>
                </a:solidFill>
              </a:rPr>
              <a:t>GRUNDWERT G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3999914" y="196948"/>
            <a:ext cx="4192172" cy="63304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/>
              <a:t>Beispiel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Abgerundetes Rechteck 6"/>
              <p:cNvSpPr/>
              <p:nvPr/>
            </p:nvSpPr>
            <p:spPr>
              <a:xfrm>
                <a:off x="7463172" y="1396217"/>
                <a:ext cx="3287792" cy="1157492"/>
              </a:xfrm>
              <a:prstGeom prst="roundRect">
                <a:avLst/>
              </a:prstGeom>
              <a:solidFill>
                <a:schemeClr val="accent1"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𝑾</m:t>
                      </m:r>
                      <m:r>
                        <a:rPr lang="de-DE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𝑮</m:t>
                      </m:r>
                      <m:r>
                        <a:rPr lang="de-DE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∙ </m:t>
                      </m:r>
                      <m:f>
                        <m:fPr>
                          <m:ctrlPr>
                            <a:rPr lang="de-DE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num>
                        <m:den>
                          <m:r>
                            <a:rPr lang="de-DE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de-DE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Abgerundetes Rechtec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3172" y="1396217"/>
                <a:ext cx="3287792" cy="1157492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/>
              <p:cNvSpPr/>
              <p:nvPr/>
            </p:nvSpPr>
            <p:spPr>
              <a:xfrm>
                <a:off x="7044693" y="2973556"/>
                <a:ext cx="3706271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𝑾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𝟏𝟎𝟎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𝑮</m:t>
                      </m:r>
                      <m:r>
                        <a:rPr lang="de-DE" sz="3200" b="1" i="1">
                          <a:latin typeface="Cambria Math" panose="02040503050406030204" pitchFamily="18" charset="0"/>
                        </a:rPr>
                        <m:t> ∙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𝒑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8" name="Rechtec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4693" y="2973556"/>
                <a:ext cx="3706271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/>
              <p:cNvSpPr txBox="1"/>
              <p:nvPr/>
            </p:nvSpPr>
            <p:spPr>
              <a:xfrm>
                <a:off x="10750964" y="1690515"/>
                <a:ext cx="144103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𝟏𝟎𝟎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964" y="1690515"/>
                <a:ext cx="1441036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/>
              <p:cNvSpPr txBox="1"/>
              <p:nvPr/>
            </p:nvSpPr>
            <p:spPr>
              <a:xfrm>
                <a:off x="10750964" y="2973556"/>
                <a:ext cx="103624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| :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𝒑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964" y="2973556"/>
                <a:ext cx="1036246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hteck 10"/>
              <p:cNvSpPr/>
              <p:nvPr/>
            </p:nvSpPr>
            <p:spPr>
              <a:xfrm>
                <a:off x="7056661" y="3781304"/>
                <a:ext cx="3063851" cy="10972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f>
                        <m:fPr>
                          <m:ctrlP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𝑾</m:t>
                          </m:r>
                        </m:num>
                        <m:den>
                          <m: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den>
                      </m:f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𝟏𝟎𝟎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𝑮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11" name="Rechtec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6661" y="3781304"/>
                <a:ext cx="3063851" cy="109728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hteck 11"/>
              <p:cNvSpPr/>
              <p:nvPr/>
            </p:nvSpPr>
            <p:spPr>
              <a:xfrm>
                <a:off x="7044693" y="4878592"/>
                <a:ext cx="3150414" cy="10275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f>
                        <m:fPr>
                          <m:ctrlP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𝟐𝟎</m:t>
                          </m:r>
                        </m:den>
                      </m:f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𝟏𝟎𝟎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𝑮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12" name="Rechtec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4693" y="4878592"/>
                <a:ext cx="3150414" cy="102752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hteck 12"/>
              <p:cNvSpPr/>
              <p:nvPr/>
            </p:nvSpPr>
            <p:spPr>
              <a:xfrm>
                <a:off x="7127792" y="6032911"/>
                <a:ext cx="2096023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𝟑𝟎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𝒑</m:t>
                      </m:r>
                    </m:oMath>
                  </m:oMathPara>
                </a14:m>
                <a:endParaRPr lang="de-DE" sz="3200" b="1" dirty="0"/>
              </a:p>
            </p:txBody>
          </p:sp>
        </mc:Choice>
        <mc:Fallback xmlns="">
          <p:sp>
            <p:nvSpPr>
              <p:cNvPr id="13" name="Rechtec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7792" y="6032911"/>
                <a:ext cx="2096023" cy="5847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Pfeil nach unten 13"/>
          <p:cNvSpPr/>
          <p:nvPr/>
        </p:nvSpPr>
        <p:spPr>
          <a:xfrm rot="16200000">
            <a:off x="5443591" y="5875131"/>
            <a:ext cx="745587" cy="900332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4987072" y="1409169"/>
            <a:ext cx="14044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u="sng" dirty="0"/>
              <a:t>Gegeben:</a:t>
            </a:r>
          </a:p>
        </p:txBody>
      </p:sp>
      <p:grpSp>
        <p:nvGrpSpPr>
          <p:cNvPr id="24" name="Gruppieren 23"/>
          <p:cNvGrpSpPr/>
          <p:nvPr/>
        </p:nvGrpSpPr>
        <p:grpSpPr>
          <a:xfrm>
            <a:off x="5269629" y="1989158"/>
            <a:ext cx="1530810" cy="683331"/>
            <a:chOff x="5269629" y="1989158"/>
            <a:chExt cx="1530810" cy="683331"/>
          </a:xfrm>
        </p:grpSpPr>
        <p:sp>
          <p:nvSpPr>
            <p:cNvPr id="16" name="Ellipse 15"/>
            <p:cNvSpPr/>
            <p:nvPr/>
          </p:nvSpPr>
          <p:spPr>
            <a:xfrm>
              <a:off x="5982550" y="1989158"/>
              <a:ext cx="817889" cy="683331"/>
            </a:xfrm>
            <a:prstGeom prst="ellipse">
              <a:avLst/>
            </a:prstGeom>
            <a:solidFill>
              <a:srgbClr val="92D05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800" b="1" dirty="0">
                  <a:solidFill>
                    <a:schemeClr val="tx1"/>
                  </a:solidFill>
                </a:rPr>
                <a:t>20</a:t>
              </a:r>
            </a:p>
          </p:txBody>
        </p:sp>
        <p:sp>
          <p:nvSpPr>
            <p:cNvPr id="17" name="Textfeld 16"/>
            <p:cNvSpPr txBox="1"/>
            <p:nvPr/>
          </p:nvSpPr>
          <p:spPr>
            <a:xfrm>
              <a:off x="5269629" y="2069213"/>
              <a:ext cx="6383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800" b="1" dirty="0"/>
                <a:t>p =</a:t>
              </a:r>
            </a:p>
          </p:txBody>
        </p:sp>
      </p:grpSp>
      <p:grpSp>
        <p:nvGrpSpPr>
          <p:cNvPr id="25" name="Gruppieren 24"/>
          <p:cNvGrpSpPr/>
          <p:nvPr/>
        </p:nvGrpSpPr>
        <p:grpSpPr>
          <a:xfrm>
            <a:off x="5290181" y="2802580"/>
            <a:ext cx="1546869" cy="685228"/>
            <a:chOff x="5290181" y="2802580"/>
            <a:chExt cx="1546869" cy="685228"/>
          </a:xfrm>
        </p:grpSpPr>
        <p:sp>
          <p:nvSpPr>
            <p:cNvPr id="18" name="Textfeld 17"/>
            <p:cNvSpPr txBox="1"/>
            <p:nvPr/>
          </p:nvSpPr>
          <p:spPr>
            <a:xfrm>
              <a:off x="5290181" y="2883584"/>
              <a:ext cx="77136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800" b="1" dirty="0"/>
                <a:t>W =</a:t>
              </a:r>
            </a:p>
          </p:txBody>
        </p:sp>
        <p:sp>
          <p:nvSpPr>
            <p:cNvPr id="19" name="Ellipse 18"/>
            <p:cNvSpPr/>
            <p:nvPr/>
          </p:nvSpPr>
          <p:spPr>
            <a:xfrm>
              <a:off x="5967398" y="2802580"/>
              <a:ext cx="869652" cy="685228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800" b="1" dirty="0">
                  <a:solidFill>
                    <a:schemeClr val="tx1"/>
                  </a:solidFill>
                </a:rPr>
                <a:t>6</a:t>
              </a:r>
            </a:p>
          </p:txBody>
        </p:sp>
      </p:grpSp>
      <p:sp>
        <p:nvSpPr>
          <p:cNvPr id="20" name="Textfeld 19"/>
          <p:cNvSpPr txBox="1"/>
          <p:nvPr/>
        </p:nvSpPr>
        <p:spPr>
          <a:xfrm>
            <a:off x="5157056" y="3784314"/>
            <a:ext cx="1307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u="sng" dirty="0"/>
              <a:t>Gesucht: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5366218" y="4419554"/>
            <a:ext cx="4138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>
                <a:solidFill>
                  <a:srgbClr val="FFC000"/>
                </a:solidFill>
              </a:rPr>
              <a:t>G</a:t>
            </a:r>
          </a:p>
        </p:txBody>
      </p:sp>
      <p:sp>
        <p:nvSpPr>
          <p:cNvPr id="22" name="Ellipse 21"/>
          <p:cNvSpPr/>
          <p:nvPr/>
        </p:nvSpPr>
        <p:spPr>
          <a:xfrm>
            <a:off x="1468180" y="1989159"/>
            <a:ext cx="638408" cy="471940"/>
          </a:xfrm>
          <a:prstGeom prst="ellipse">
            <a:avLst/>
          </a:prstGeom>
          <a:solidFill>
            <a:srgbClr val="92D05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3" name="Ellipse 22"/>
          <p:cNvSpPr/>
          <p:nvPr/>
        </p:nvSpPr>
        <p:spPr>
          <a:xfrm>
            <a:off x="2642655" y="2029186"/>
            <a:ext cx="508446" cy="391885"/>
          </a:xfrm>
          <a:prstGeom prst="ellipse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554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7" grpId="0" animBg="1"/>
      <p:bldP spid="8" grpId="0"/>
      <p:bldP spid="9" grpId="0"/>
      <p:bldP spid="10" grpId="0"/>
      <p:bldP spid="11" grpId="0"/>
      <p:bldP spid="12" grpId="0"/>
      <p:bldP spid="13" grpId="0"/>
      <p:bldP spid="14" grpId="0" animBg="1"/>
      <p:bldP spid="15" grpId="0"/>
      <p:bldP spid="20" grpId="0"/>
      <p:bldP spid="21" grpId="0"/>
      <p:bldP spid="22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999914" y="196948"/>
            <a:ext cx="4192172" cy="63304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/>
              <a:t>Zusammenfassung</a:t>
            </a:r>
          </a:p>
        </p:txBody>
      </p:sp>
      <p:sp>
        <p:nvSpPr>
          <p:cNvPr id="3" name="Abgerundetes Rechteck 2"/>
          <p:cNvSpPr/>
          <p:nvPr/>
        </p:nvSpPr>
        <p:spPr>
          <a:xfrm>
            <a:off x="4586514" y="1138588"/>
            <a:ext cx="3018972" cy="566057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Lies die Aufgabe sorgfältig.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4460128" y="1926936"/>
            <a:ext cx="3271744" cy="566057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Notiere die gegebenen Größen.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8816200" y="2025298"/>
            <a:ext cx="1359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Gegeben: ….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4460128" y="2715284"/>
            <a:ext cx="3271744" cy="566057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Notiere die zu suchende Größe.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8816200" y="2813646"/>
            <a:ext cx="1283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Gesucht: ….</a:t>
            </a:r>
          </a:p>
        </p:txBody>
      </p:sp>
      <p:sp>
        <p:nvSpPr>
          <p:cNvPr id="9" name="Abgerundetes Rechteck 8"/>
          <p:cNvSpPr/>
          <p:nvPr/>
        </p:nvSpPr>
        <p:spPr>
          <a:xfrm>
            <a:off x="4460128" y="3503632"/>
            <a:ext cx="3271744" cy="566057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Notiere die Grundgleichung.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/>
              <p:cNvSpPr txBox="1"/>
              <p:nvPr/>
            </p:nvSpPr>
            <p:spPr>
              <a:xfrm>
                <a:off x="8823342" y="3555058"/>
                <a:ext cx="2153090" cy="4632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dirty="0"/>
                  <a:t>Es gilt:   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endParaRPr lang="de-DE" dirty="0"/>
              </a:p>
            </p:txBody>
          </p:sp>
        </mc:Choice>
        <mc:Fallback xmlns=""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3342" y="3555058"/>
                <a:ext cx="2153090" cy="463204"/>
              </a:xfrm>
              <a:prstGeom prst="rect">
                <a:avLst/>
              </a:prstGeom>
              <a:blipFill>
                <a:blip r:embed="rId2"/>
                <a:stretch>
                  <a:fillRect l="-2260" b="-789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bgerundetes Rechteck 10"/>
          <p:cNvSpPr/>
          <p:nvPr/>
        </p:nvSpPr>
        <p:spPr>
          <a:xfrm>
            <a:off x="4460128" y="4291980"/>
            <a:ext cx="3271744" cy="566057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Forme nach der gesuchten Größe um.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hteck 11"/>
              <p:cNvSpPr/>
              <p:nvPr/>
            </p:nvSpPr>
            <p:spPr>
              <a:xfrm>
                <a:off x="8816200" y="4269540"/>
                <a:ext cx="1754648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𝐺</m:t>
                          </m:r>
                        </m:den>
                      </m:f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2" name="Rechtec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6200" y="4269540"/>
                <a:ext cx="1754648" cy="6109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bgerundetes Rechteck 12"/>
          <p:cNvSpPr/>
          <p:nvPr/>
        </p:nvSpPr>
        <p:spPr>
          <a:xfrm>
            <a:off x="4460128" y="5080328"/>
            <a:ext cx="3271744" cy="566057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Setze die gegebenen Größen ein.</a:t>
            </a:r>
          </a:p>
        </p:txBody>
      </p:sp>
      <p:sp>
        <p:nvSpPr>
          <p:cNvPr id="14" name="Abgerundetes Rechteck 13"/>
          <p:cNvSpPr/>
          <p:nvPr/>
        </p:nvSpPr>
        <p:spPr>
          <a:xfrm>
            <a:off x="4460128" y="5868676"/>
            <a:ext cx="3271744" cy="566057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Bestimme die gesuchte Größe.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hteck 14"/>
              <p:cNvSpPr/>
              <p:nvPr/>
            </p:nvSpPr>
            <p:spPr>
              <a:xfrm>
                <a:off x="8944612" y="5967038"/>
                <a:ext cx="122943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=12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5" name="Rechtec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4612" y="5967038"/>
                <a:ext cx="1229439" cy="369332"/>
              </a:xfrm>
              <a:prstGeom prst="rect">
                <a:avLst/>
              </a:prstGeom>
              <a:blipFill>
                <a:blip r:embed="rId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feld 15"/>
          <p:cNvSpPr txBox="1"/>
          <p:nvPr/>
        </p:nvSpPr>
        <p:spPr>
          <a:xfrm>
            <a:off x="8875802" y="5131754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 ….</a:t>
            </a:r>
          </a:p>
        </p:txBody>
      </p:sp>
      <p:sp>
        <p:nvSpPr>
          <p:cNvPr id="17" name="Rechteck 16"/>
          <p:cNvSpPr/>
          <p:nvPr/>
        </p:nvSpPr>
        <p:spPr>
          <a:xfrm rot="16200000">
            <a:off x="-1104318" y="2551837"/>
            <a:ext cx="571964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Prozentrechnung:</a:t>
            </a:r>
          </a:p>
          <a:p>
            <a:pPr algn="ctr"/>
            <a:r>
              <a:rPr lang="de-DE" sz="5400" b="1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Textaufgaben lösen</a:t>
            </a:r>
          </a:p>
        </p:txBody>
      </p:sp>
    </p:spTree>
    <p:extLst>
      <p:ext uri="{BB962C8B-B14F-4D97-AF65-F5344CB8AC3E}">
        <p14:creationId xmlns:p14="http://schemas.microsoft.com/office/powerpoint/2010/main" val="4213970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  <p:bldP spid="7" grpId="0" animBg="1"/>
      <p:bldP spid="8" grpId="0"/>
      <p:bldP spid="9" grpId="0" animBg="1"/>
      <p:bldP spid="10" grpId="0"/>
      <p:bldP spid="11" grpId="0" animBg="1"/>
      <p:bldP spid="12" grpId="0"/>
      <p:bldP spid="13" grpId="0" animBg="1"/>
      <p:bldP spid="14" grpId="0" animBg="1"/>
      <p:bldP spid="15" grpId="0"/>
      <p:bldP spid="16" grpId="0"/>
      <p:bldP spid="17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423</Words>
  <Application>Microsoft Office PowerPoint</Application>
  <PresentationFormat>Breitbild</PresentationFormat>
  <Paragraphs>119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AMR</dc:creator>
  <cp:lastModifiedBy>Thomas Bonerz</cp:lastModifiedBy>
  <cp:revision>27</cp:revision>
  <dcterms:created xsi:type="dcterms:W3CDTF">2019-01-09T17:19:29Z</dcterms:created>
  <dcterms:modified xsi:type="dcterms:W3CDTF">2019-01-13T09:10:47Z</dcterms:modified>
</cp:coreProperties>
</file>