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7" userDrawn="1">
          <p15:clr>
            <a:srgbClr val="A4A3A4"/>
          </p15:clr>
        </p15:guide>
        <p15:guide id="2" pos="3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>
        <p:guide orient="horz" pos="867"/>
        <p:guide pos="3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9C0EA-0712-40B5-8961-ADF2ED405A35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CA058-28F1-45E6-AA1C-B260C3134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97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33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94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34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56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75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78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69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74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77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77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90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29817-F3D3-4747-A49D-4E9EC0B55469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9E80-02CE-427C-9899-546E96CCC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83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7.png"/><Relationship Id="rId10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290199" y="139897"/>
            <a:ext cx="561160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Prozentrechnung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458685" y="1560509"/>
            <a:ext cx="9274629" cy="16197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bg1"/>
                </a:solidFill>
              </a:rPr>
              <a:t>Die Prozentrechnung hilft bei der Berechnung der Größe eines Teiles von einem Ganzen</a:t>
            </a:r>
          </a:p>
        </p:txBody>
      </p:sp>
      <p:sp>
        <p:nvSpPr>
          <p:cNvPr id="8" name="Ellipse 7"/>
          <p:cNvSpPr/>
          <p:nvPr/>
        </p:nvSpPr>
        <p:spPr>
          <a:xfrm>
            <a:off x="6738425" y="2370406"/>
            <a:ext cx="2518117" cy="594360"/>
          </a:xfrm>
          <a:prstGeom prst="ellipse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5298426" y="3585252"/>
            <a:ext cx="1440000" cy="1440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1877835" y="3622429"/>
            <a:ext cx="2391508" cy="47830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„ein Ganzes“</a:t>
            </a:r>
          </a:p>
        </p:txBody>
      </p:sp>
      <p:sp>
        <p:nvSpPr>
          <p:cNvPr id="11" name="Kreis 10"/>
          <p:cNvSpPr/>
          <p:nvPr/>
        </p:nvSpPr>
        <p:spPr>
          <a:xfrm rot="16200000">
            <a:off x="5298425" y="3587249"/>
            <a:ext cx="1440000" cy="1440000"/>
          </a:xfrm>
          <a:prstGeom prst="pie">
            <a:avLst>
              <a:gd name="adj1" fmla="val 0"/>
              <a:gd name="adj2" fmla="val 1307512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121833" y="2370406"/>
            <a:ext cx="1974167" cy="594360"/>
          </a:xfrm>
          <a:prstGeom prst="ellipse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7628472" y="3622429"/>
            <a:ext cx="2391508" cy="47830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„ein Teil“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3368190" y="5184912"/>
            <a:ext cx="5300471" cy="49236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„Wie ist das Verhältnis des Teiles zum Ganzen?“</a:t>
            </a:r>
          </a:p>
        </p:txBody>
      </p:sp>
      <p:sp>
        <p:nvSpPr>
          <p:cNvPr id="15" name="Wolke 14"/>
          <p:cNvSpPr/>
          <p:nvPr/>
        </p:nvSpPr>
        <p:spPr>
          <a:xfrm>
            <a:off x="442931" y="4305252"/>
            <a:ext cx="3826412" cy="907796"/>
          </a:xfrm>
          <a:prstGeom prst="clou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GRUNDWERT „G“</a:t>
            </a:r>
          </a:p>
        </p:txBody>
      </p:sp>
      <p:sp>
        <p:nvSpPr>
          <p:cNvPr id="16" name="Wolke 15"/>
          <p:cNvSpPr/>
          <p:nvPr/>
        </p:nvSpPr>
        <p:spPr>
          <a:xfrm>
            <a:off x="7767506" y="4269543"/>
            <a:ext cx="4224999" cy="907796"/>
          </a:xfrm>
          <a:prstGeom prst="clou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PROZENTWERT „W“</a:t>
            </a:r>
          </a:p>
        </p:txBody>
      </p:sp>
      <p:sp>
        <p:nvSpPr>
          <p:cNvPr id="17" name="Wolke 16"/>
          <p:cNvSpPr/>
          <p:nvPr/>
        </p:nvSpPr>
        <p:spPr>
          <a:xfrm>
            <a:off x="4269343" y="5779990"/>
            <a:ext cx="3826412" cy="907796"/>
          </a:xfrm>
          <a:prstGeom prst="cloud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PROZENTSATZ „p“</a:t>
            </a:r>
          </a:p>
        </p:txBody>
      </p:sp>
    </p:spTree>
    <p:extLst>
      <p:ext uri="{BB962C8B-B14F-4D97-AF65-F5344CB8AC3E}">
        <p14:creationId xmlns:p14="http://schemas.microsoft.com/office/powerpoint/2010/main" val="26699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999914" y="196948"/>
            <a:ext cx="4192172" cy="6330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3 Beispielaufgaben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4096043" y="1408527"/>
            <a:ext cx="3999914" cy="158964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Bei einer Klassenarbeit fehlen von 30 </a:t>
            </a:r>
            <a:r>
              <a:rPr lang="de-DE" sz="2400" b="1" dirty="0" err="1">
                <a:solidFill>
                  <a:schemeClr val="tx1"/>
                </a:solidFill>
              </a:rPr>
              <a:t>SuS</a:t>
            </a:r>
            <a:r>
              <a:rPr lang="de-DE" sz="2400" b="1" dirty="0">
                <a:solidFill>
                  <a:schemeClr val="tx1"/>
                </a:solidFill>
              </a:rPr>
              <a:t> 6.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-1" y="1408527"/>
            <a:ext cx="3999914" cy="158964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Bei einer Klassenarbeit fehlen von 30 </a:t>
            </a:r>
            <a:r>
              <a:rPr lang="de-DE" sz="2400" b="1" dirty="0" err="1">
                <a:solidFill>
                  <a:schemeClr val="tx1"/>
                </a:solidFill>
              </a:rPr>
              <a:t>SuS</a:t>
            </a:r>
            <a:r>
              <a:rPr lang="de-DE" sz="2400" b="1" dirty="0">
                <a:solidFill>
                  <a:schemeClr val="tx1"/>
                </a:solidFill>
              </a:rPr>
              <a:t> 20%.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4096043" y="3098407"/>
            <a:ext cx="3999914" cy="115179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Wie viele Prozente sind das?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0" y="3098407"/>
            <a:ext cx="3999914" cy="115179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/>
              <a:t>Wie viele </a:t>
            </a:r>
            <a:r>
              <a:rPr lang="de-DE" sz="2400" b="1" dirty="0" err="1"/>
              <a:t>SuS</a:t>
            </a:r>
            <a:r>
              <a:rPr lang="de-DE" sz="2400" b="1" dirty="0"/>
              <a:t> sind das?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8192086" y="1408526"/>
            <a:ext cx="3999914" cy="158964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Bei einer Klassenarbeit fehlen 20%, also 6, von allen </a:t>
            </a:r>
            <a:r>
              <a:rPr lang="de-DE" sz="2400" b="1" dirty="0" err="1">
                <a:solidFill>
                  <a:schemeClr val="tx1"/>
                </a:solidFill>
              </a:rPr>
              <a:t>SuS</a:t>
            </a:r>
            <a:r>
              <a:rPr lang="de-DE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8192086" y="3098407"/>
            <a:ext cx="3999914" cy="115179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Wie viele </a:t>
            </a:r>
            <a:r>
              <a:rPr lang="de-DE" sz="2400" b="1" dirty="0" err="1">
                <a:solidFill>
                  <a:schemeClr val="tx1"/>
                </a:solidFill>
              </a:rPr>
              <a:t>SuS</a:t>
            </a:r>
            <a:r>
              <a:rPr lang="de-DE" sz="2400" b="1" dirty="0">
                <a:solidFill>
                  <a:schemeClr val="tx1"/>
                </a:solidFill>
              </a:rPr>
              <a:t> sind insgesamt in der Klasse?</a:t>
            </a:r>
          </a:p>
        </p:txBody>
      </p:sp>
      <p:sp>
        <p:nvSpPr>
          <p:cNvPr id="12" name="Pfeil nach unten 11"/>
          <p:cNvSpPr/>
          <p:nvPr/>
        </p:nvSpPr>
        <p:spPr>
          <a:xfrm>
            <a:off x="1617785" y="4572000"/>
            <a:ext cx="745587" cy="9003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>
            <a:off x="5723206" y="4572000"/>
            <a:ext cx="745587" cy="90033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/>
          <p:cNvSpPr/>
          <p:nvPr/>
        </p:nvSpPr>
        <p:spPr>
          <a:xfrm>
            <a:off x="9819249" y="4572000"/>
            <a:ext cx="745587" cy="900332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-9379" y="5706207"/>
            <a:ext cx="3999914" cy="115179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/>
              <a:t>PROZENTWERT W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096043" y="5706206"/>
            <a:ext cx="3999914" cy="115179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PROZENTSATZ p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8192085" y="5706207"/>
            <a:ext cx="3999914" cy="115179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GRUNDWERT G</a:t>
            </a:r>
          </a:p>
        </p:txBody>
      </p:sp>
    </p:spTree>
    <p:extLst>
      <p:ext uri="{BB962C8B-B14F-4D97-AF65-F5344CB8AC3E}">
        <p14:creationId xmlns:p14="http://schemas.microsoft.com/office/powerpoint/2010/main" val="45662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999914" y="196948"/>
            <a:ext cx="4192172" cy="6330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FORMEL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64496" y="1127983"/>
            <a:ext cx="2785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Kurze Wiederholung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69849" y="2067950"/>
            <a:ext cx="3174609" cy="4616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„3-Satz“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39791" y="3007917"/>
            <a:ext cx="32347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de-DE" sz="2000" b="1" dirty="0"/>
              <a:t>„In einer Klasse sind 20 </a:t>
            </a:r>
            <a:r>
              <a:rPr lang="de-DE" sz="2000" b="1" dirty="0" err="1"/>
              <a:t>SuS</a:t>
            </a:r>
            <a:r>
              <a:rPr lang="de-DE" sz="2000" b="1" dirty="0"/>
              <a:t>. 10% fehlen bei einem Ausflug. Wie viele sind das?</a:t>
            </a:r>
          </a:p>
        </p:txBody>
      </p:sp>
      <p:cxnSp>
        <p:nvCxnSpPr>
          <p:cNvPr id="11" name="Gerader Verbinder 10"/>
          <p:cNvCxnSpPr/>
          <p:nvPr/>
        </p:nvCxnSpPr>
        <p:spPr>
          <a:xfrm>
            <a:off x="4330504" y="3114708"/>
            <a:ext cx="35309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6096000" y="2636406"/>
            <a:ext cx="0" cy="27115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4601418" y="2636406"/>
            <a:ext cx="1223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Anzahl </a:t>
            </a:r>
            <a:r>
              <a:rPr lang="de-DE" b="1" dirty="0" err="1"/>
              <a:t>SuS</a:t>
            </a:r>
            <a:endParaRPr lang="de-DE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366915" y="2636406"/>
            <a:ext cx="91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Prozent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508695" y="2067950"/>
            <a:ext cx="3174609" cy="4616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ZURDNUNGEN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897300" y="3222430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20 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6312620" y="3222430"/>
            <a:ext cx="107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100% 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917465" y="3932177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0,2 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732400" y="4023579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1% 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080042" y="4824728"/>
            <a:ext cx="449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2 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549658" y="4824728"/>
            <a:ext cx="893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10% 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5039154" y="4903533"/>
            <a:ext cx="481500" cy="447456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>
              <a:solidFill>
                <a:schemeClr val="tx1"/>
              </a:solidFill>
            </a:endParaRPr>
          </a:p>
        </p:txBody>
      </p:sp>
      <p:cxnSp>
        <p:nvCxnSpPr>
          <p:cNvPr id="28" name="Gekrümmter Verbinder 27"/>
          <p:cNvCxnSpPr>
            <a:stCxn id="19" idx="1"/>
            <a:endCxn id="21" idx="1"/>
          </p:cNvCxnSpPr>
          <p:nvPr/>
        </p:nvCxnSpPr>
        <p:spPr>
          <a:xfrm rot="10800000" flipH="1" flipV="1">
            <a:off x="4897299" y="3484039"/>
            <a:ext cx="20165" cy="709747"/>
          </a:xfrm>
          <a:prstGeom prst="curvedConnector3">
            <a:avLst>
              <a:gd name="adj1" fmla="val -1133647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krümmter Verbinder 31"/>
          <p:cNvCxnSpPr>
            <a:stCxn id="21" idx="1"/>
            <a:endCxn id="23" idx="1"/>
          </p:cNvCxnSpPr>
          <p:nvPr/>
        </p:nvCxnSpPr>
        <p:spPr>
          <a:xfrm rot="10800000" flipH="1" flipV="1">
            <a:off x="4917464" y="4193786"/>
            <a:ext cx="162577" cy="892551"/>
          </a:xfrm>
          <a:prstGeom prst="curvedConnector3">
            <a:avLst>
              <a:gd name="adj1" fmla="val -14061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krümmter Verbinder 36"/>
          <p:cNvCxnSpPr>
            <a:stCxn id="20" idx="3"/>
            <a:endCxn id="22" idx="3"/>
          </p:cNvCxnSpPr>
          <p:nvPr/>
        </p:nvCxnSpPr>
        <p:spPr>
          <a:xfrm>
            <a:off x="7388556" y="3484040"/>
            <a:ext cx="54295" cy="801149"/>
          </a:xfrm>
          <a:prstGeom prst="curvedConnector3">
            <a:avLst>
              <a:gd name="adj1" fmla="val 521033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krümmter Verbinder 39"/>
          <p:cNvCxnSpPr>
            <a:stCxn id="22" idx="3"/>
            <a:endCxn id="24" idx="3"/>
          </p:cNvCxnSpPr>
          <p:nvPr/>
        </p:nvCxnSpPr>
        <p:spPr>
          <a:xfrm>
            <a:off x="7442851" y="4285189"/>
            <a:ext cx="12700" cy="801149"/>
          </a:xfrm>
          <a:prstGeom prst="curvedConnector3">
            <a:avLst>
              <a:gd name="adj1" fmla="val 3461535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3880878" y="364919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: 100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3950504" y="4501097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x 10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7859746" y="36989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: 100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7859746" y="4501097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x 10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9676490" y="1127982"/>
            <a:ext cx="1076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Formel</a:t>
            </a:r>
          </a:p>
        </p:txBody>
      </p:sp>
      <p:sp>
        <p:nvSpPr>
          <p:cNvPr id="53" name="Ellipse 52"/>
          <p:cNvSpPr/>
          <p:nvPr/>
        </p:nvSpPr>
        <p:spPr>
          <a:xfrm>
            <a:off x="3740074" y="3567881"/>
            <a:ext cx="984738" cy="1536030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5" name="Gerade Verbindung mit Pfeil 54"/>
          <p:cNvCxnSpPr>
            <a:stCxn id="53" idx="3"/>
          </p:cNvCxnSpPr>
          <p:nvPr/>
        </p:nvCxnSpPr>
        <p:spPr>
          <a:xfrm flipH="1">
            <a:off x="3335514" y="4878965"/>
            <a:ext cx="548772" cy="70751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hteck 57"/>
              <p:cNvSpPr/>
              <p:nvPr/>
            </p:nvSpPr>
            <p:spPr>
              <a:xfrm>
                <a:off x="2713228" y="5807348"/>
                <a:ext cx="70403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de-DE" sz="20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2000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58" name="Rechteck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228" y="5807348"/>
                <a:ext cx="704039" cy="670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hteck 58"/>
              <p:cNvSpPr/>
              <p:nvPr/>
            </p:nvSpPr>
            <p:spPr>
              <a:xfrm>
                <a:off x="3539756" y="5807348"/>
                <a:ext cx="813748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de-DE" sz="2000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59" name="Rechteck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756" y="5807348"/>
                <a:ext cx="813748" cy="670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feld 59"/>
          <p:cNvSpPr txBox="1"/>
          <p:nvPr/>
        </p:nvSpPr>
        <p:spPr>
          <a:xfrm>
            <a:off x="9676490" y="229878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=</a:t>
            </a:r>
          </a:p>
        </p:txBody>
      </p:sp>
      <p:sp>
        <p:nvSpPr>
          <p:cNvPr id="61" name="Abgerundetes Rechteck 60"/>
          <p:cNvSpPr/>
          <p:nvPr/>
        </p:nvSpPr>
        <p:spPr>
          <a:xfrm>
            <a:off x="4807375" y="3331217"/>
            <a:ext cx="717625" cy="281354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feld 69"/>
              <p:cNvSpPr txBox="1"/>
              <p:nvPr/>
            </p:nvSpPr>
            <p:spPr>
              <a:xfrm>
                <a:off x="10755276" y="2268004"/>
                <a:ext cx="3930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70" name="Textfeld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5276" y="2268004"/>
                <a:ext cx="393056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pieren 9"/>
          <p:cNvGrpSpPr/>
          <p:nvPr/>
        </p:nvGrpSpPr>
        <p:grpSpPr>
          <a:xfrm>
            <a:off x="8717487" y="3789417"/>
            <a:ext cx="3287792" cy="1157492"/>
            <a:chOff x="8717487" y="3789417"/>
            <a:chExt cx="3287792" cy="11574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feld 66"/>
                <p:cNvSpPr txBox="1"/>
                <p:nvPr/>
              </p:nvSpPr>
              <p:spPr>
                <a:xfrm>
                  <a:off x="8834828" y="4068424"/>
                  <a:ext cx="68319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oMath>
                    </m:oMathPara>
                  </a14:m>
                  <a:endParaRPr lang="de-DE" sz="3200" b="1" dirty="0"/>
                </a:p>
              </p:txBody>
            </p:sp>
          </mc:Choice>
          <mc:Fallback xmlns="">
            <p:sp>
              <p:nvSpPr>
                <p:cNvPr id="67" name="Textfeld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34828" y="4068424"/>
                  <a:ext cx="683199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Textfeld 67"/>
            <p:cNvSpPr txBox="1"/>
            <p:nvPr/>
          </p:nvSpPr>
          <p:spPr>
            <a:xfrm>
              <a:off x="9602048" y="4099201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/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feld 68"/>
                <p:cNvSpPr txBox="1"/>
                <p:nvPr/>
              </p:nvSpPr>
              <p:spPr>
                <a:xfrm>
                  <a:off x="10059525" y="4057944"/>
                  <a:ext cx="55335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3200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</m:oMath>
                    </m:oMathPara>
                  </a14:m>
                  <a:endParaRPr lang="de-DE" sz="3200" b="1" dirty="0"/>
                </a:p>
              </p:txBody>
            </p:sp>
          </mc:Choice>
          <mc:Fallback xmlns="">
            <p:sp>
              <p:nvSpPr>
                <p:cNvPr id="69" name="Textfeld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59525" y="4057944"/>
                  <a:ext cx="553357" cy="58477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feld 70"/>
                <p:cNvSpPr txBox="1"/>
                <p:nvPr/>
              </p:nvSpPr>
              <p:spPr>
                <a:xfrm>
                  <a:off x="10706157" y="4082171"/>
                  <a:ext cx="39305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</m:oMath>
                    </m:oMathPara>
                  </a14:m>
                  <a:endParaRPr lang="de-DE" sz="3200" b="1" dirty="0"/>
                </a:p>
              </p:txBody>
            </p:sp>
          </mc:Choice>
          <mc:Fallback xmlns="">
            <p:sp>
              <p:nvSpPr>
                <p:cNvPr id="71" name="Textfeld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6157" y="4082171"/>
                  <a:ext cx="393056" cy="58477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feld 71"/>
                <p:cNvSpPr txBox="1"/>
                <p:nvPr/>
              </p:nvSpPr>
              <p:spPr>
                <a:xfrm>
                  <a:off x="10991860" y="3903178"/>
                  <a:ext cx="1013419" cy="9427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DE" sz="32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32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num>
                          <m:den>
                            <m:r>
                              <a:rPr lang="de-DE" sz="3200" b="1" i="1" smtClean="0">
                                <a:latin typeface="Cambria Math" panose="02040503050406030204" pitchFamily="18" charset="0"/>
                              </a:rPr>
                              <m:t>𝟏𝟎𝟎</m:t>
                            </m:r>
                          </m:den>
                        </m:f>
                      </m:oMath>
                    </m:oMathPara>
                  </a14:m>
                  <a:endParaRPr lang="de-DE" sz="3200" b="1" dirty="0"/>
                </a:p>
              </p:txBody>
            </p:sp>
          </mc:Choice>
          <mc:Fallback xmlns="">
            <p:sp>
              <p:nvSpPr>
                <p:cNvPr id="72" name="Textfeld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91860" y="3903178"/>
                  <a:ext cx="1013419" cy="94275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" name="Abgerundetes Rechteck 72"/>
            <p:cNvSpPr/>
            <p:nvPr/>
          </p:nvSpPr>
          <p:spPr>
            <a:xfrm>
              <a:off x="8717487" y="3789417"/>
              <a:ext cx="3287792" cy="1157492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b="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11043155" y="2177014"/>
                <a:ext cx="910827" cy="938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3155" y="2177014"/>
                <a:ext cx="910827" cy="938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pieren 7"/>
          <p:cNvGrpSpPr/>
          <p:nvPr/>
        </p:nvGrpSpPr>
        <p:grpSpPr>
          <a:xfrm>
            <a:off x="9052675" y="2328845"/>
            <a:ext cx="504329" cy="523220"/>
            <a:chOff x="9052675" y="2328845"/>
            <a:chExt cx="504329" cy="523220"/>
          </a:xfrm>
        </p:grpSpPr>
        <p:sp>
          <p:nvSpPr>
            <p:cNvPr id="54" name="Textfeld 53"/>
            <p:cNvSpPr txBox="1"/>
            <p:nvPr/>
          </p:nvSpPr>
          <p:spPr>
            <a:xfrm>
              <a:off x="9107842" y="2328845"/>
              <a:ext cx="4491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/>
                <a:t>2 </a:t>
              </a:r>
            </a:p>
          </p:txBody>
        </p:sp>
        <p:sp>
          <p:nvSpPr>
            <p:cNvPr id="56" name="Abgerundetes Rechteck 55"/>
            <p:cNvSpPr/>
            <p:nvPr/>
          </p:nvSpPr>
          <p:spPr>
            <a:xfrm>
              <a:off x="9052675" y="2374546"/>
              <a:ext cx="481500" cy="447456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57" name="Abgerundetes Rechteck 56"/>
          <p:cNvSpPr/>
          <p:nvPr/>
        </p:nvSpPr>
        <p:spPr>
          <a:xfrm>
            <a:off x="535973" y="3903178"/>
            <a:ext cx="717625" cy="281354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2" name="Abgerundetes Rechteck 61"/>
          <p:cNvSpPr/>
          <p:nvPr/>
        </p:nvSpPr>
        <p:spPr>
          <a:xfrm>
            <a:off x="11159620" y="2275427"/>
            <a:ext cx="717625" cy="281354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10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0059525" y="2315936"/>
            <a:ext cx="721829" cy="523220"/>
            <a:chOff x="10059525" y="2315936"/>
            <a:chExt cx="721829" cy="523220"/>
          </a:xfrm>
        </p:grpSpPr>
        <p:sp>
          <p:nvSpPr>
            <p:cNvPr id="50" name="Textfeld 49"/>
            <p:cNvSpPr txBox="1"/>
            <p:nvPr/>
          </p:nvSpPr>
          <p:spPr>
            <a:xfrm>
              <a:off x="10149450" y="2315936"/>
              <a:ext cx="6319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/>
                <a:t>20 </a:t>
              </a:r>
            </a:p>
          </p:txBody>
        </p:sp>
        <p:sp>
          <p:nvSpPr>
            <p:cNvPr id="52" name="Abgerundetes Rechteck 51"/>
            <p:cNvSpPr/>
            <p:nvPr/>
          </p:nvSpPr>
          <p:spPr>
            <a:xfrm>
              <a:off x="10059525" y="2424723"/>
              <a:ext cx="717625" cy="281354"/>
            </a:xfrm>
            <a:prstGeom prst="round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36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9" grpId="0"/>
      <p:bldP spid="15" grpId="0"/>
      <p:bldP spid="16" grpId="0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6" grpId="0" animBg="1"/>
      <p:bldP spid="44" grpId="0"/>
      <p:bldP spid="45" grpId="0"/>
      <p:bldP spid="46" grpId="0"/>
      <p:bldP spid="47" grpId="0"/>
      <p:bldP spid="51" grpId="0"/>
      <p:bldP spid="53" grpId="0" animBg="1"/>
      <p:bldP spid="58" grpId="0"/>
      <p:bldP spid="59" grpId="0"/>
      <p:bldP spid="60" grpId="0"/>
      <p:bldP spid="61" grpId="0" animBg="1"/>
      <p:bldP spid="70" grpId="0"/>
      <p:bldP spid="3" grpId="0"/>
      <p:bldP spid="57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999914" y="196948"/>
            <a:ext cx="4192172" cy="6330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Beispiel 1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479425" y="1376363"/>
            <a:ext cx="3999914" cy="158964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Bei einer Klassenarbeit fehlen von 30 </a:t>
            </a:r>
            <a:r>
              <a:rPr lang="de-DE" sz="2400" b="1" dirty="0" err="1">
                <a:solidFill>
                  <a:schemeClr val="tx1"/>
                </a:solidFill>
              </a:rPr>
              <a:t>SuS</a:t>
            </a:r>
            <a:r>
              <a:rPr lang="de-DE" sz="2400" b="1" dirty="0">
                <a:solidFill>
                  <a:schemeClr val="tx1"/>
                </a:solidFill>
              </a:rPr>
              <a:t> 20%.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479426" y="3066243"/>
            <a:ext cx="3999914" cy="115179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/>
              <a:t>Wie viele </a:t>
            </a:r>
            <a:r>
              <a:rPr lang="de-DE" sz="2400" b="1" dirty="0" err="1"/>
              <a:t>SuS</a:t>
            </a:r>
            <a:r>
              <a:rPr lang="de-DE" sz="2400" b="1" dirty="0"/>
              <a:t> sind das?</a:t>
            </a:r>
          </a:p>
        </p:txBody>
      </p:sp>
      <p:sp>
        <p:nvSpPr>
          <p:cNvPr id="5" name="Pfeil nach unten 4"/>
          <p:cNvSpPr/>
          <p:nvPr/>
        </p:nvSpPr>
        <p:spPr>
          <a:xfrm>
            <a:off x="2097211" y="4539836"/>
            <a:ext cx="745587" cy="9003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70047" y="5674043"/>
            <a:ext cx="3999914" cy="115179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/>
              <a:t>PROZENTWERT 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Abgerundetes Rechteck 6"/>
              <p:cNvSpPr/>
              <p:nvPr/>
            </p:nvSpPr>
            <p:spPr>
              <a:xfrm>
                <a:off x="8192086" y="1408527"/>
                <a:ext cx="3287792" cy="1157492"/>
              </a:xfrm>
              <a:prstGeom prst="roundRect">
                <a:avLst/>
              </a:prstGeom>
              <a:solidFill>
                <a:schemeClr val="accent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086" y="1408527"/>
                <a:ext cx="3287792" cy="115749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lipse 7"/>
          <p:cNvSpPr/>
          <p:nvPr/>
        </p:nvSpPr>
        <p:spPr>
          <a:xfrm>
            <a:off x="2334352" y="2279962"/>
            <a:ext cx="508446" cy="391885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/>
              <p:cNvSpPr/>
              <p:nvPr/>
            </p:nvSpPr>
            <p:spPr>
              <a:xfrm>
                <a:off x="8192086" y="3144552"/>
                <a:ext cx="2919389" cy="942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de-DE" sz="3200" b="1" i="1"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086" y="3144552"/>
                <a:ext cx="2919389" cy="9427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lipse 9"/>
          <p:cNvSpPr/>
          <p:nvPr/>
        </p:nvSpPr>
        <p:spPr>
          <a:xfrm>
            <a:off x="3260474" y="2279962"/>
            <a:ext cx="609265" cy="391885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/>
              <p:cNvSpPr/>
              <p:nvPr/>
            </p:nvSpPr>
            <p:spPr>
              <a:xfrm>
                <a:off x="8192086" y="4572000"/>
                <a:ext cx="2919389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de-DE" sz="3200" b="1" i="1"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de-DE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086" y="4572000"/>
                <a:ext cx="2919389" cy="1017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8192086" y="6074212"/>
                <a:ext cx="146104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086" y="6074212"/>
                <a:ext cx="146104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Pfeil nach unten 12"/>
          <p:cNvSpPr/>
          <p:nvPr/>
        </p:nvSpPr>
        <p:spPr>
          <a:xfrm rot="16200000">
            <a:off x="6047902" y="5916432"/>
            <a:ext cx="745587" cy="9003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5393788" y="1408527"/>
            <a:ext cx="140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/>
              <a:t>Gegeben:</a:t>
            </a:r>
          </a:p>
        </p:txBody>
      </p:sp>
      <p:grpSp>
        <p:nvGrpSpPr>
          <p:cNvPr id="22" name="Gruppieren 21"/>
          <p:cNvGrpSpPr/>
          <p:nvPr/>
        </p:nvGrpSpPr>
        <p:grpSpPr>
          <a:xfrm>
            <a:off x="5676345" y="1994399"/>
            <a:ext cx="1530810" cy="683331"/>
            <a:chOff x="5676345" y="1994399"/>
            <a:chExt cx="1530810" cy="683331"/>
          </a:xfrm>
        </p:grpSpPr>
        <p:sp>
          <p:nvSpPr>
            <p:cNvPr id="15" name="Ellipse 14"/>
            <p:cNvSpPr/>
            <p:nvPr/>
          </p:nvSpPr>
          <p:spPr>
            <a:xfrm>
              <a:off x="6389266" y="1994399"/>
              <a:ext cx="817889" cy="683331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676345" y="2068571"/>
              <a:ext cx="6751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/>
                <a:t>G =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5696897" y="2801938"/>
            <a:ext cx="1546869" cy="685228"/>
            <a:chOff x="5696897" y="2801938"/>
            <a:chExt cx="1546869" cy="685228"/>
          </a:xfrm>
        </p:grpSpPr>
        <p:sp>
          <p:nvSpPr>
            <p:cNvPr id="18" name="Textfeld 17"/>
            <p:cNvSpPr txBox="1"/>
            <p:nvPr/>
          </p:nvSpPr>
          <p:spPr>
            <a:xfrm>
              <a:off x="5696897" y="2882942"/>
              <a:ext cx="6383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/>
                <a:t>p =</a:t>
              </a:r>
            </a:p>
          </p:txBody>
        </p:sp>
        <p:sp>
          <p:nvSpPr>
            <p:cNvPr id="19" name="Ellipse 18"/>
            <p:cNvSpPr/>
            <p:nvPr/>
          </p:nvSpPr>
          <p:spPr>
            <a:xfrm>
              <a:off x="6374114" y="2801938"/>
              <a:ext cx="869652" cy="685228"/>
            </a:xfrm>
            <a:prstGeom prst="ellipse">
              <a:avLst/>
            </a:pr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20</a:t>
              </a:r>
            </a:p>
          </p:txBody>
        </p:sp>
      </p:grpSp>
      <p:sp>
        <p:nvSpPr>
          <p:cNvPr id="20" name="Textfeld 19"/>
          <p:cNvSpPr txBox="1"/>
          <p:nvPr/>
        </p:nvSpPr>
        <p:spPr>
          <a:xfrm>
            <a:off x="5563772" y="3783672"/>
            <a:ext cx="130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/>
              <a:t>Gesucht: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772934" y="4418912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15661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479425" y="1409169"/>
            <a:ext cx="3999914" cy="158964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Bei einer Klassenarbeit fehlen von 30 </a:t>
            </a:r>
            <a:r>
              <a:rPr lang="de-DE" sz="2400" b="1" dirty="0" err="1">
                <a:solidFill>
                  <a:schemeClr val="tx1"/>
                </a:solidFill>
              </a:rPr>
              <a:t>SuS</a:t>
            </a:r>
            <a:r>
              <a:rPr lang="de-DE" sz="2400" b="1" dirty="0">
                <a:solidFill>
                  <a:schemeClr val="tx1"/>
                </a:solidFill>
              </a:rPr>
              <a:t> 6.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479425" y="3099049"/>
            <a:ext cx="3999914" cy="115179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Wie viele Prozente sind das?</a:t>
            </a:r>
          </a:p>
        </p:txBody>
      </p:sp>
      <p:sp>
        <p:nvSpPr>
          <p:cNvPr id="4" name="Pfeil nach unten 3"/>
          <p:cNvSpPr/>
          <p:nvPr/>
        </p:nvSpPr>
        <p:spPr>
          <a:xfrm>
            <a:off x="2106588" y="4572642"/>
            <a:ext cx="745587" cy="90033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479425" y="5706848"/>
            <a:ext cx="3999914" cy="115179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PROZENTSATZ p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3999914" y="196948"/>
            <a:ext cx="4192172" cy="6330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Beispiel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Abgerundetes Rechteck 6"/>
              <p:cNvSpPr/>
              <p:nvPr/>
            </p:nvSpPr>
            <p:spPr>
              <a:xfrm>
                <a:off x="7463172" y="1376363"/>
                <a:ext cx="3287792" cy="1157492"/>
              </a:xfrm>
              <a:prstGeom prst="roundRect">
                <a:avLst/>
              </a:prstGeom>
              <a:solidFill>
                <a:schemeClr val="accent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172" y="1376363"/>
                <a:ext cx="3287792" cy="115749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7044693" y="2953702"/>
                <a:ext cx="37062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3200" b="1" i="1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693" y="2953702"/>
                <a:ext cx="370627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10750964" y="1682971"/>
                <a:ext cx="144103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964" y="1682971"/>
                <a:ext cx="144103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10750964" y="2966012"/>
                <a:ext cx="10362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964" y="2966012"/>
                <a:ext cx="103624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/>
              <p:cNvSpPr/>
              <p:nvPr/>
            </p:nvSpPr>
            <p:spPr>
              <a:xfrm>
                <a:off x="7067080" y="3761450"/>
                <a:ext cx="3043013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</m:den>
                      </m:f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080" y="3761450"/>
                <a:ext cx="3043013" cy="1014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7044693" y="4775767"/>
                <a:ext cx="3129575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</m:den>
                      </m:f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693" y="4775767"/>
                <a:ext cx="3129575" cy="10175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lipse 12"/>
          <p:cNvSpPr/>
          <p:nvPr/>
        </p:nvSpPr>
        <p:spPr>
          <a:xfrm>
            <a:off x="2513209" y="2288011"/>
            <a:ext cx="508446" cy="391885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3403160" y="2288011"/>
            <a:ext cx="400594" cy="391885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/>
              <p:cNvSpPr/>
              <p:nvPr/>
            </p:nvSpPr>
            <p:spPr>
              <a:xfrm>
                <a:off x="7127792" y="6013057"/>
                <a:ext cx="209602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5" name="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792" y="6013057"/>
                <a:ext cx="2096023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Pfeil nach unten 15"/>
          <p:cNvSpPr/>
          <p:nvPr/>
        </p:nvSpPr>
        <p:spPr>
          <a:xfrm rot="16200000">
            <a:off x="5370605" y="5832577"/>
            <a:ext cx="745587" cy="90033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4987072" y="1409169"/>
            <a:ext cx="140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/>
              <a:t>Gegeben:</a:t>
            </a:r>
          </a:p>
        </p:txBody>
      </p:sp>
      <p:grpSp>
        <p:nvGrpSpPr>
          <p:cNvPr id="24" name="Gruppieren 23"/>
          <p:cNvGrpSpPr/>
          <p:nvPr/>
        </p:nvGrpSpPr>
        <p:grpSpPr>
          <a:xfrm>
            <a:off x="5269629" y="1989158"/>
            <a:ext cx="1530810" cy="683331"/>
            <a:chOff x="5269629" y="1989158"/>
            <a:chExt cx="1530810" cy="683331"/>
          </a:xfrm>
        </p:grpSpPr>
        <p:sp>
          <p:nvSpPr>
            <p:cNvPr id="18" name="Ellipse 17"/>
            <p:cNvSpPr/>
            <p:nvPr/>
          </p:nvSpPr>
          <p:spPr>
            <a:xfrm>
              <a:off x="5982550" y="1989158"/>
              <a:ext cx="817889" cy="683331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5269629" y="2069213"/>
              <a:ext cx="6751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/>
                <a:t>G =</a:t>
              </a: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5290181" y="2802580"/>
            <a:ext cx="1546869" cy="685228"/>
            <a:chOff x="5290181" y="2802580"/>
            <a:chExt cx="1546869" cy="685228"/>
          </a:xfrm>
        </p:grpSpPr>
        <p:sp>
          <p:nvSpPr>
            <p:cNvPr id="20" name="Textfeld 19"/>
            <p:cNvSpPr txBox="1"/>
            <p:nvPr/>
          </p:nvSpPr>
          <p:spPr>
            <a:xfrm>
              <a:off x="5290181" y="2883584"/>
              <a:ext cx="7713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/>
                <a:t>W =</a:t>
              </a:r>
            </a:p>
          </p:txBody>
        </p:sp>
        <p:sp>
          <p:nvSpPr>
            <p:cNvPr id="21" name="Ellipse 20"/>
            <p:cNvSpPr/>
            <p:nvPr/>
          </p:nvSpPr>
          <p:spPr>
            <a:xfrm>
              <a:off x="5967398" y="2802580"/>
              <a:ext cx="869652" cy="68522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sp>
        <p:nvSpPr>
          <p:cNvPr id="22" name="Textfeld 21"/>
          <p:cNvSpPr txBox="1"/>
          <p:nvPr/>
        </p:nvSpPr>
        <p:spPr>
          <a:xfrm>
            <a:off x="5157056" y="3784314"/>
            <a:ext cx="130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/>
              <a:t>Gesucht: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366218" y="441955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92D050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8788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/>
      <p:bldP spid="16" grpId="0" animBg="1"/>
      <p:bldP spid="17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479425" y="1396217"/>
            <a:ext cx="3999914" cy="158964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Bei einer Klassenarbeit fehlen 20%, also 6, von allen </a:t>
            </a:r>
            <a:r>
              <a:rPr lang="de-DE" sz="2400" b="1" dirty="0" err="1">
                <a:solidFill>
                  <a:schemeClr val="tx1"/>
                </a:solidFill>
              </a:rPr>
              <a:t>SuS</a:t>
            </a:r>
            <a:r>
              <a:rPr lang="de-DE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479425" y="3086098"/>
            <a:ext cx="3999914" cy="115179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Wie viele </a:t>
            </a:r>
            <a:r>
              <a:rPr lang="de-DE" sz="2400" b="1" dirty="0" err="1">
                <a:solidFill>
                  <a:schemeClr val="tx1"/>
                </a:solidFill>
              </a:rPr>
              <a:t>SuS</a:t>
            </a:r>
            <a:r>
              <a:rPr lang="de-DE" sz="2400" b="1" dirty="0">
                <a:solidFill>
                  <a:schemeClr val="tx1"/>
                </a:solidFill>
              </a:rPr>
              <a:t> sind insgesamt in der Klasse?</a:t>
            </a:r>
          </a:p>
        </p:txBody>
      </p:sp>
      <p:sp>
        <p:nvSpPr>
          <p:cNvPr id="4" name="Pfeil nach unten 3"/>
          <p:cNvSpPr/>
          <p:nvPr/>
        </p:nvSpPr>
        <p:spPr>
          <a:xfrm>
            <a:off x="2106588" y="4559691"/>
            <a:ext cx="745587" cy="900332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479424" y="5693898"/>
            <a:ext cx="3999914" cy="115179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>
                <a:solidFill>
                  <a:schemeClr val="tx1"/>
                </a:solidFill>
              </a:rPr>
              <a:t>GRUNDWERT G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3999914" y="196948"/>
            <a:ext cx="4192172" cy="6330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Beispiel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Abgerundetes Rechteck 6"/>
              <p:cNvSpPr/>
              <p:nvPr/>
            </p:nvSpPr>
            <p:spPr>
              <a:xfrm>
                <a:off x="7463172" y="1396217"/>
                <a:ext cx="3287792" cy="1157492"/>
              </a:xfrm>
              <a:prstGeom prst="roundRect">
                <a:avLst/>
              </a:prstGeom>
              <a:solidFill>
                <a:schemeClr val="accent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172" y="1396217"/>
                <a:ext cx="3287792" cy="115749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7044693" y="2973556"/>
                <a:ext cx="37062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3200" b="1" i="1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693" y="2973556"/>
                <a:ext cx="370627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10750964" y="1690515"/>
                <a:ext cx="144103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964" y="1690515"/>
                <a:ext cx="144103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10750964" y="2973556"/>
                <a:ext cx="10362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964" y="2973556"/>
                <a:ext cx="103624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/>
              <p:cNvSpPr/>
              <p:nvPr/>
            </p:nvSpPr>
            <p:spPr>
              <a:xfrm>
                <a:off x="7056661" y="3781304"/>
                <a:ext cx="3063851" cy="1097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den>
                      </m:f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661" y="3781304"/>
                <a:ext cx="3063851" cy="10972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7044693" y="4878592"/>
                <a:ext cx="3150414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𝑮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693" y="4878592"/>
                <a:ext cx="3150414" cy="10275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/>
              <p:cNvSpPr/>
              <p:nvPr/>
            </p:nvSpPr>
            <p:spPr>
              <a:xfrm>
                <a:off x="7127792" y="6032911"/>
                <a:ext cx="209602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792" y="6032911"/>
                <a:ext cx="2096023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feil nach unten 13"/>
          <p:cNvSpPr/>
          <p:nvPr/>
        </p:nvSpPr>
        <p:spPr>
          <a:xfrm rot="16200000">
            <a:off x="5443591" y="5875131"/>
            <a:ext cx="745587" cy="900332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987072" y="1409169"/>
            <a:ext cx="140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/>
              <a:t>Gegeben:</a:t>
            </a:r>
          </a:p>
        </p:txBody>
      </p:sp>
      <p:grpSp>
        <p:nvGrpSpPr>
          <p:cNvPr id="24" name="Gruppieren 23"/>
          <p:cNvGrpSpPr/>
          <p:nvPr/>
        </p:nvGrpSpPr>
        <p:grpSpPr>
          <a:xfrm>
            <a:off x="5269629" y="1989158"/>
            <a:ext cx="1530810" cy="683331"/>
            <a:chOff x="5269629" y="1989158"/>
            <a:chExt cx="1530810" cy="683331"/>
          </a:xfrm>
        </p:grpSpPr>
        <p:sp>
          <p:nvSpPr>
            <p:cNvPr id="16" name="Ellipse 15"/>
            <p:cNvSpPr/>
            <p:nvPr/>
          </p:nvSpPr>
          <p:spPr>
            <a:xfrm>
              <a:off x="5982550" y="1989158"/>
              <a:ext cx="817889" cy="683331"/>
            </a:xfrm>
            <a:prstGeom prst="ellipse">
              <a:avLst/>
            </a:pr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269629" y="2069213"/>
              <a:ext cx="6383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/>
                <a:t>p =</a:t>
              </a: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5290181" y="2802580"/>
            <a:ext cx="1546869" cy="685228"/>
            <a:chOff x="5290181" y="2802580"/>
            <a:chExt cx="1546869" cy="685228"/>
          </a:xfrm>
        </p:grpSpPr>
        <p:sp>
          <p:nvSpPr>
            <p:cNvPr id="18" name="Textfeld 17"/>
            <p:cNvSpPr txBox="1"/>
            <p:nvPr/>
          </p:nvSpPr>
          <p:spPr>
            <a:xfrm>
              <a:off x="5290181" y="2883584"/>
              <a:ext cx="7713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/>
                <a:t>W =</a:t>
              </a:r>
            </a:p>
          </p:txBody>
        </p:sp>
        <p:sp>
          <p:nvSpPr>
            <p:cNvPr id="19" name="Ellipse 18"/>
            <p:cNvSpPr/>
            <p:nvPr/>
          </p:nvSpPr>
          <p:spPr>
            <a:xfrm>
              <a:off x="5967398" y="2802580"/>
              <a:ext cx="869652" cy="68522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sp>
        <p:nvSpPr>
          <p:cNvPr id="20" name="Textfeld 19"/>
          <p:cNvSpPr txBox="1"/>
          <p:nvPr/>
        </p:nvSpPr>
        <p:spPr>
          <a:xfrm>
            <a:off x="5157056" y="3784314"/>
            <a:ext cx="130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/>
              <a:t>Gesucht: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366218" y="4419554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C000"/>
                </a:solidFill>
              </a:rPr>
              <a:t>G</a:t>
            </a:r>
          </a:p>
        </p:txBody>
      </p:sp>
      <p:sp>
        <p:nvSpPr>
          <p:cNvPr id="22" name="Ellipse 21"/>
          <p:cNvSpPr/>
          <p:nvPr/>
        </p:nvSpPr>
        <p:spPr>
          <a:xfrm>
            <a:off x="1468180" y="1989159"/>
            <a:ext cx="638408" cy="47194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Ellipse 22"/>
          <p:cNvSpPr/>
          <p:nvPr/>
        </p:nvSpPr>
        <p:spPr>
          <a:xfrm>
            <a:off x="2642655" y="2029186"/>
            <a:ext cx="508446" cy="391885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5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20" grpId="0"/>
      <p:bldP spid="21" grpId="0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999914" y="196948"/>
            <a:ext cx="4192172" cy="6330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Zusammenfassung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4586514" y="1138588"/>
            <a:ext cx="3018972" cy="56605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Lies die Aufgabe sorgfältig.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4460128" y="1926936"/>
            <a:ext cx="3271744" cy="56605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Notiere die gegebenen Größen.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816200" y="2025298"/>
            <a:ext cx="135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Gegeben: ….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460128" y="2715284"/>
            <a:ext cx="3271744" cy="56605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Notiere die zu suchende Größe.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816200" y="2813646"/>
            <a:ext cx="128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Gesucht: ….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4460128" y="3503632"/>
            <a:ext cx="3271744" cy="56605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Notiere die Grundgleichung.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8823342" y="3555058"/>
                <a:ext cx="2153090" cy="463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Es gilt:   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342" y="3555058"/>
                <a:ext cx="2153090" cy="463204"/>
              </a:xfrm>
              <a:prstGeom prst="rect">
                <a:avLst/>
              </a:prstGeom>
              <a:blipFill>
                <a:blip r:embed="rId2"/>
                <a:stretch>
                  <a:fillRect l="-2260" b="-789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s Rechteck 10"/>
          <p:cNvSpPr/>
          <p:nvPr/>
        </p:nvSpPr>
        <p:spPr>
          <a:xfrm>
            <a:off x="4460128" y="4291980"/>
            <a:ext cx="3271744" cy="56605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Forme nach der gesuchten Größe um.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8816200" y="4269540"/>
                <a:ext cx="175464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6200" y="4269540"/>
                <a:ext cx="1754648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bgerundetes Rechteck 12"/>
          <p:cNvSpPr/>
          <p:nvPr/>
        </p:nvSpPr>
        <p:spPr>
          <a:xfrm>
            <a:off x="4460128" y="5080328"/>
            <a:ext cx="3271744" cy="56605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Setze die gegebenen Größen ein.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4460128" y="5868676"/>
            <a:ext cx="3271744" cy="56605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Bestimme die gesuchte Größe.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/>
              <p:cNvSpPr/>
              <p:nvPr/>
            </p:nvSpPr>
            <p:spPr>
              <a:xfrm>
                <a:off x="8944612" y="5967038"/>
                <a:ext cx="12294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" name="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4612" y="5967038"/>
                <a:ext cx="1229439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/>
          <p:cNvSpPr txBox="1"/>
          <p:nvPr/>
        </p:nvSpPr>
        <p:spPr>
          <a:xfrm>
            <a:off x="8875802" y="513175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….</a:t>
            </a:r>
          </a:p>
        </p:txBody>
      </p:sp>
      <p:sp>
        <p:nvSpPr>
          <p:cNvPr id="17" name="Rechteck 16"/>
          <p:cNvSpPr/>
          <p:nvPr/>
        </p:nvSpPr>
        <p:spPr>
          <a:xfrm rot="16200000">
            <a:off x="-1104318" y="2551837"/>
            <a:ext cx="57196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Prozentrechnung:</a:t>
            </a:r>
          </a:p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Textaufgaben lösen</a:t>
            </a:r>
          </a:p>
        </p:txBody>
      </p:sp>
    </p:spTree>
    <p:extLst>
      <p:ext uri="{BB962C8B-B14F-4D97-AF65-F5344CB8AC3E}">
        <p14:creationId xmlns:p14="http://schemas.microsoft.com/office/powerpoint/2010/main" val="42139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Breitbild</PresentationFormat>
  <Paragraphs>119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Thomas Bonerz</cp:lastModifiedBy>
  <cp:revision>27</cp:revision>
  <dcterms:created xsi:type="dcterms:W3CDTF">2019-01-09T17:19:29Z</dcterms:created>
  <dcterms:modified xsi:type="dcterms:W3CDTF">2019-01-13T09:10:47Z</dcterms:modified>
</cp:coreProperties>
</file>