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72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64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39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68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88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025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45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5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822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798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321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79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975F0-F808-44A3-BDFC-F8C3543B20B9}" type="datetimeFigureOut">
              <a:rPr lang="de-DE" smtClean="0"/>
              <a:t>07.07.2020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19E87-F994-4FED-9B2E-AD890E5E5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5627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550205" y="37523"/>
            <a:ext cx="90915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Addition von rationalen Zahlen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26402" y="1688537"/>
            <a:ext cx="2213113" cy="39756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Rationale Zahlen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130454" y="1290972"/>
            <a:ext cx="2213113" cy="39756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Vorzeichen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130454" y="2086102"/>
            <a:ext cx="2213113" cy="39756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Betrag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9" name="Gerade Verbindung mit Pfeil 8"/>
          <p:cNvCxnSpPr>
            <a:stCxn id="5" idx="3"/>
            <a:endCxn id="6" idx="1"/>
          </p:cNvCxnSpPr>
          <p:nvPr/>
        </p:nvCxnSpPr>
        <p:spPr>
          <a:xfrm flipV="1">
            <a:off x="2739515" y="1489755"/>
            <a:ext cx="390939" cy="3975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5" idx="3"/>
            <a:endCxn id="7" idx="1"/>
          </p:cNvCxnSpPr>
          <p:nvPr/>
        </p:nvCxnSpPr>
        <p:spPr>
          <a:xfrm>
            <a:off x="2739515" y="1887320"/>
            <a:ext cx="390939" cy="39756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bgerundetes Rechteck 13"/>
          <p:cNvSpPr/>
          <p:nvPr/>
        </p:nvSpPr>
        <p:spPr>
          <a:xfrm>
            <a:off x="6334539" y="1272209"/>
            <a:ext cx="5486400" cy="39756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Darstellung in Form von Pfeilen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7328452" y="3169433"/>
            <a:ext cx="3628154" cy="384313"/>
            <a:chOff x="7328452" y="3169433"/>
            <a:chExt cx="3628154" cy="384313"/>
          </a:xfrm>
        </p:grpSpPr>
        <p:cxnSp>
          <p:nvCxnSpPr>
            <p:cNvPr id="16" name="Gerade Verbindung mit Pfeil 15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Geschweifte Klammer rechts 20"/>
          <p:cNvSpPr/>
          <p:nvPr/>
        </p:nvSpPr>
        <p:spPr>
          <a:xfrm rot="16200000" flipV="1">
            <a:off x="8917243" y="1073747"/>
            <a:ext cx="450574" cy="362815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Abgerundetes Rechteck 21"/>
          <p:cNvSpPr/>
          <p:nvPr/>
        </p:nvSpPr>
        <p:spPr>
          <a:xfrm>
            <a:off x="8203095" y="2009866"/>
            <a:ext cx="1881809" cy="39756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Betrag</a:t>
            </a:r>
            <a:endParaRPr lang="de-DE" b="1" dirty="0"/>
          </a:p>
        </p:txBody>
      </p:sp>
      <p:sp>
        <p:nvSpPr>
          <p:cNvPr id="23" name="Abgerundetes Rechteck 22"/>
          <p:cNvSpPr/>
          <p:nvPr/>
        </p:nvSpPr>
        <p:spPr>
          <a:xfrm>
            <a:off x="6334539" y="3695054"/>
            <a:ext cx="1881809" cy="39756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Anfangspunkt</a:t>
            </a:r>
            <a:endParaRPr lang="de-DE" b="1" dirty="0"/>
          </a:p>
        </p:txBody>
      </p:sp>
      <p:sp>
        <p:nvSpPr>
          <p:cNvPr id="24" name="Abgerundetes Rechteck 23"/>
          <p:cNvSpPr/>
          <p:nvPr/>
        </p:nvSpPr>
        <p:spPr>
          <a:xfrm>
            <a:off x="9756542" y="3695054"/>
            <a:ext cx="2064397" cy="39756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Endpunkt/Richtung</a:t>
            </a:r>
            <a:endParaRPr lang="de-DE" dirty="0"/>
          </a:p>
        </p:txBody>
      </p:sp>
      <p:sp>
        <p:nvSpPr>
          <p:cNvPr id="25" name="Abgerundetes Rechteck 24"/>
          <p:cNvSpPr/>
          <p:nvPr/>
        </p:nvSpPr>
        <p:spPr>
          <a:xfrm>
            <a:off x="6334539" y="4247180"/>
            <a:ext cx="5486400" cy="39756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Pfeile positiver Zahlen zeigen nach rechts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Abgerundetes Rechteck 25"/>
          <p:cNvSpPr/>
          <p:nvPr/>
        </p:nvSpPr>
        <p:spPr>
          <a:xfrm>
            <a:off x="6334539" y="4719862"/>
            <a:ext cx="5486400" cy="39756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Pfeile negativer Zahlen zeigen nach links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6334539" y="5732441"/>
            <a:ext cx="5486400" cy="112555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</a:rPr>
              <a:t>Ergebnis wird immer vom ANFANGSPUNKT des ERSTEN PFEILES bis zum ENDPUNKT des ZWEITEN PFEILES bestimmt!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195098" y="292844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Beispiele: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/>
              <p:cNvSpPr txBox="1"/>
              <p:nvPr/>
            </p:nvSpPr>
            <p:spPr>
              <a:xfrm>
                <a:off x="1424219" y="2974610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219" y="2974610"/>
                <a:ext cx="1334533" cy="276999"/>
              </a:xfrm>
              <a:prstGeom prst="rect">
                <a:avLst/>
              </a:prstGeom>
              <a:blipFill>
                <a:blip r:embed="rId2"/>
                <a:stretch>
                  <a:fillRect t="-2222" r="-5936" b="-3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bgerundetes Rechteck 29"/>
          <p:cNvSpPr/>
          <p:nvPr/>
        </p:nvSpPr>
        <p:spPr>
          <a:xfrm>
            <a:off x="6334539" y="5226151"/>
            <a:ext cx="5486400" cy="39756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Pfeile werden immer aneinandergereiht!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Wolke 30"/>
          <p:cNvSpPr/>
          <p:nvPr/>
        </p:nvSpPr>
        <p:spPr>
          <a:xfrm>
            <a:off x="10224696" y="1515158"/>
            <a:ext cx="1855304" cy="1000504"/>
          </a:xfrm>
          <a:prstGeom prst="cloud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Vektor</a:t>
            </a:r>
            <a:endParaRPr lang="de-DE" sz="2400" b="1" dirty="0">
              <a:solidFill>
                <a:schemeClr val="tx1"/>
              </a:solidFill>
            </a:endParaRPr>
          </a:p>
        </p:txBody>
      </p:sp>
      <p:grpSp>
        <p:nvGrpSpPr>
          <p:cNvPr id="32" name="Gruppieren 31"/>
          <p:cNvGrpSpPr/>
          <p:nvPr/>
        </p:nvGrpSpPr>
        <p:grpSpPr>
          <a:xfrm>
            <a:off x="691387" y="3789076"/>
            <a:ext cx="4369999" cy="671537"/>
            <a:chOff x="692331" y="3150320"/>
            <a:chExt cx="10807335" cy="1274098"/>
          </a:xfrm>
        </p:grpSpPr>
        <p:cxnSp>
          <p:nvCxnSpPr>
            <p:cNvPr id="33" name="Gerade Verbindung mit Pfeil 32"/>
            <p:cNvCxnSpPr/>
            <p:nvPr/>
          </p:nvCxnSpPr>
          <p:spPr>
            <a:xfrm>
              <a:off x="692331" y="3429000"/>
              <a:ext cx="10807335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>
              <a:off x="6096000" y="3161211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r Verbinder 34"/>
            <p:cNvCxnSpPr/>
            <p:nvPr/>
          </p:nvCxnSpPr>
          <p:spPr>
            <a:xfrm>
              <a:off x="6456363" y="326571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/>
            <p:nvPr/>
          </p:nvCxnSpPr>
          <p:spPr>
            <a:xfrm>
              <a:off x="6815682" y="327224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/>
            <p:cNvCxnSpPr/>
            <p:nvPr/>
          </p:nvCxnSpPr>
          <p:spPr>
            <a:xfrm>
              <a:off x="7175500" y="326571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/>
            <p:cNvCxnSpPr/>
            <p:nvPr/>
          </p:nvCxnSpPr>
          <p:spPr>
            <a:xfrm>
              <a:off x="7534819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>
              <a:off x="8229055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>
              <a:off x="8616950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/>
            <p:cNvCxnSpPr/>
            <p:nvPr/>
          </p:nvCxnSpPr>
          <p:spPr>
            <a:xfrm>
              <a:off x="8976269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/>
            <p:cNvCxnSpPr/>
            <p:nvPr/>
          </p:nvCxnSpPr>
          <p:spPr>
            <a:xfrm>
              <a:off x="9336088" y="326135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r Verbinder 42"/>
            <p:cNvCxnSpPr/>
            <p:nvPr/>
          </p:nvCxnSpPr>
          <p:spPr>
            <a:xfrm>
              <a:off x="10056813" y="326135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/>
            <p:cNvCxnSpPr/>
            <p:nvPr/>
          </p:nvCxnSpPr>
          <p:spPr>
            <a:xfrm>
              <a:off x="10416132" y="3267887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/>
            <p:cNvCxnSpPr/>
            <p:nvPr/>
          </p:nvCxnSpPr>
          <p:spPr>
            <a:xfrm>
              <a:off x="10775950" y="326135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r Verbinder 45"/>
            <p:cNvCxnSpPr/>
            <p:nvPr/>
          </p:nvCxnSpPr>
          <p:spPr>
            <a:xfrm>
              <a:off x="11135269" y="326788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/>
            <p:cNvCxnSpPr/>
            <p:nvPr/>
          </p:nvCxnSpPr>
          <p:spPr>
            <a:xfrm>
              <a:off x="1056732" y="327660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r Verbinder 47"/>
            <p:cNvCxnSpPr/>
            <p:nvPr/>
          </p:nvCxnSpPr>
          <p:spPr>
            <a:xfrm>
              <a:off x="1416051" y="328313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/>
            <p:cNvCxnSpPr/>
            <p:nvPr/>
          </p:nvCxnSpPr>
          <p:spPr>
            <a:xfrm>
              <a:off x="1775869" y="3276601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/>
            <p:cNvCxnSpPr/>
            <p:nvPr/>
          </p:nvCxnSpPr>
          <p:spPr>
            <a:xfrm>
              <a:off x="2135188" y="328313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/>
            <p:cNvCxnSpPr/>
            <p:nvPr/>
          </p:nvCxnSpPr>
          <p:spPr>
            <a:xfrm>
              <a:off x="2829424" y="328966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/>
            <p:cNvCxnSpPr/>
            <p:nvPr/>
          </p:nvCxnSpPr>
          <p:spPr>
            <a:xfrm>
              <a:off x="3217319" y="328313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r Verbinder 52"/>
            <p:cNvCxnSpPr/>
            <p:nvPr/>
          </p:nvCxnSpPr>
          <p:spPr>
            <a:xfrm>
              <a:off x="3576638" y="328966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/>
            <p:cNvCxnSpPr/>
            <p:nvPr/>
          </p:nvCxnSpPr>
          <p:spPr>
            <a:xfrm>
              <a:off x="3936457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r Verbinder 54"/>
            <p:cNvCxnSpPr/>
            <p:nvPr/>
          </p:nvCxnSpPr>
          <p:spPr>
            <a:xfrm>
              <a:off x="4657182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r Verbinder 55"/>
            <p:cNvCxnSpPr/>
            <p:nvPr/>
          </p:nvCxnSpPr>
          <p:spPr>
            <a:xfrm>
              <a:off x="5016501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r Verbinder 56"/>
            <p:cNvCxnSpPr/>
            <p:nvPr/>
          </p:nvCxnSpPr>
          <p:spPr>
            <a:xfrm>
              <a:off x="5376319" y="327224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r Verbinder 57"/>
            <p:cNvCxnSpPr/>
            <p:nvPr/>
          </p:nvCxnSpPr>
          <p:spPr>
            <a:xfrm>
              <a:off x="5735638" y="327877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feld 58"/>
                <p:cNvSpPr txBox="1"/>
                <p:nvPr/>
              </p:nvSpPr>
              <p:spPr>
                <a:xfrm>
                  <a:off x="5685291" y="3833946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59" name="Textfeld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5291" y="3833946"/>
                  <a:ext cx="821412" cy="58394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0" name="Gerader Verbinder 59"/>
            <p:cNvCxnSpPr/>
            <p:nvPr/>
          </p:nvCxnSpPr>
          <p:spPr>
            <a:xfrm>
              <a:off x="7896225" y="3156851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r Verbinder 60"/>
            <p:cNvCxnSpPr/>
            <p:nvPr/>
          </p:nvCxnSpPr>
          <p:spPr>
            <a:xfrm>
              <a:off x="9696450" y="3178628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/>
            <p:cNvCxnSpPr/>
            <p:nvPr/>
          </p:nvCxnSpPr>
          <p:spPr>
            <a:xfrm>
              <a:off x="4295775" y="3150320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/>
            <p:cNvCxnSpPr/>
            <p:nvPr/>
          </p:nvCxnSpPr>
          <p:spPr>
            <a:xfrm>
              <a:off x="2495550" y="3165566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feld 63"/>
                <p:cNvSpPr txBox="1"/>
                <p:nvPr/>
              </p:nvSpPr>
              <p:spPr>
                <a:xfrm>
                  <a:off x="7504990" y="3833946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64" name="Textfeld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4990" y="3833946"/>
                  <a:ext cx="821412" cy="58394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feld 64"/>
                <p:cNvSpPr txBox="1"/>
                <p:nvPr/>
              </p:nvSpPr>
              <p:spPr>
                <a:xfrm>
                  <a:off x="9324688" y="3840477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65" name="Textfeld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24688" y="3840477"/>
                  <a:ext cx="821412" cy="58394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feld 65"/>
                <p:cNvSpPr txBox="1"/>
                <p:nvPr/>
              </p:nvSpPr>
              <p:spPr>
                <a:xfrm>
                  <a:off x="3874278" y="3840477"/>
                  <a:ext cx="465260" cy="583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66" name="Textfeld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4278" y="3840477"/>
                  <a:ext cx="465260" cy="583941"/>
                </a:xfrm>
                <a:prstGeom prst="rect">
                  <a:avLst/>
                </a:prstGeom>
                <a:blipFill>
                  <a:blip r:embed="rId6"/>
                  <a:stretch>
                    <a:fillRect r="-35484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feld 66"/>
                <p:cNvSpPr txBox="1"/>
                <p:nvPr/>
              </p:nvSpPr>
              <p:spPr>
                <a:xfrm>
                  <a:off x="1919693" y="3833946"/>
                  <a:ext cx="1083128" cy="583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de-DE" sz="1400" b="1" dirty="0" smtClean="0"/>
                    <a:t>1</a:t>
                  </a:r>
                  <a:endParaRPr lang="de-DE" sz="1400" b="1" dirty="0"/>
                </a:p>
              </p:txBody>
            </p:sp>
          </mc:Choice>
          <mc:Fallback xmlns="">
            <p:sp>
              <p:nvSpPr>
                <p:cNvPr id="67" name="Textfeld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9693" y="3833946"/>
                  <a:ext cx="1083128" cy="583941"/>
                </a:xfrm>
                <a:prstGeom prst="rect">
                  <a:avLst/>
                </a:prstGeom>
                <a:blipFill>
                  <a:blip r:embed="rId7"/>
                  <a:stretch>
                    <a:fillRect t="-4000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8" name="Gruppieren 67"/>
          <p:cNvGrpSpPr/>
          <p:nvPr/>
        </p:nvGrpSpPr>
        <p:grpSpPr>
          <a:xfrm>
            <a:off x="2155841" y="3568999"/>
            <a:ext cx="718915" cy="278600"/>
            <a:chOff x="7328452" y="3169433"/>
            <a:chExt cx="3628154" cy="384313"/>
          </a:xfrm>
        </p:grpSpPr>
        <p:cxnSp>
          <p:nvCxnSpPr>
            <p:cNvPr id="69" name="Gerade Verbindung mit Pfeil 68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r Verbinder 69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uppieren 70"/>
          <p:cNvGrpSpPr/>
          <p:nvPr/>
        </p:nvGrpSpPr>
        <p:grpSpPr>
          <a:xfrm>
            <a:off x="2162233" y="3326267"/>
            <a:ext cx="1439814" cy="302776"/>
            <a:chOff x="7328452" y="3169433"/>
            <a:chExt cx="3628154" cy="384313"/>
          </a:xfrm>
        </p:grpSpPr>
        <p:cxnSp>
          <p:nvCxnSpPr>
            <p:cNvPr id="72" name="Gerade Verbindung mit Pfeil 71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r Verbinder 72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2757177" y="2974610"/>
                <a:ext cx="7934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=(+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177" y="2974610"/>
                <a:ext cx="793486" cy="276999"/>
              </a:xfrm>
              <a:prstGeom prst="rect">
                <a:avLst/>
              </a:prstGeom>
              <a:blipFill>
                <a:blip r:embed="rId8"/>
                <a:stretch>
                  <a:fillRect l="-2308" t="-2222" r="-10769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feld 76"/>
              <p:cNvSpPr txBox="1"/>
              <p:nvPr/>
            </p:nvSpPr>
            <p:spPr>
              <a:xfrm>
                <a:off x="1424219" y="4917975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77" name="Textfeld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219" y="4917975"/>
                <a:ext cx="1334533" cy="276999"/>
              </a:xfrm>
              <a:prstGeom prst="rect">
                <a:avLst/>
              </a:prstGeom>
              <a:blipFill>
                <a:blip r:embed="rId9"/>
                <a:stretch>
                  <a:fillRect t="-2222" r="-5936" b="-3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Gruppieren 77"/>
          <p:cNvGrpSpPr/>
          <p:nvPr/>
        </p:nvGrpSpPr>
        <p:grpSpPr>
          <a:xfrm>
            <a:off x="691387" y="5732441"/>
            <a:ext cx="4369999" cy="671537"/>
            <a:chOff x="692331" y="3150320"/>
            <a:chExt cx="10807335" cy="1274098"/>
          </a:xfrm>
        </p:grpSpPr>
        <p:cxnSp>
          <p:nvCxnSpPr>
            <p:cNvPr id="79" name="Gerade Verbindung mit Pfeil 78"/>
            <p:cNvCxnSpPr/>
            <p:nvPr/>
          </p:nvCxnSpPr>
          <p:spPr>
            <a:xfrm>
              <a:off x="692331" y="3429000"/>
              <a:ext cx="10807335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Gerader Verbinder 79"/>
            <p:cNvCxnSpPr/>
            <p:nvPr/>
          </p:nvCxnSpPr>
          <p:spPr>
            <a:xfrm>
              <a:off x="6096000" y="3161211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r Verbinder 80"/>
            <p:cNvCxnSpPr/>
            <p:nvPr/>
          </p:nvCxnSpPr>
          <p:spPr>
            <a:xfrm>
              <a:off x="6456363" y="326571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r Verbinder 81"/>
            <p:cNvCxnSpPr/>
            <p:nvPr/>
          </p:nvCxnSpPr>
          <p:spPr>
            <a:xfrm>
              <a:off x="6815682" y="327224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r Verbinder 82"/>
            <p:cNvCxnSpPr/>
            <p:nvPr/>
          </p:nvCxnSpPr>
          <p:spPr>
            <a:xfrm>
              <a:off x="7175500" y="326571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r Verbinder 83"/>
            <p:cNvCxnSpPr/>
            <p:nvPr/>
          </p:nvCxnSpPr>
          <p:spPr>
            <a:xfrm>
              <a:off x="7534819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r Verbinder 84"/>
            <p:cNvCxnSpPr/>
            <p:nvPr/>
          </p:nvCxnSpPr>
          <p:spPr>
            <a:xfrm>
              <a:off x="8229055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r Verbinder 85"/>
            <p:cNvCxnSpPr/>
            <p:nvPr/>
          </p:nvCxnSpPr>
          <p:spPr>
            <a:xfrm>
              <a:off x="8616950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Gerader Verbinder 86"/>
            <p:cNvCxnSpPr/>
            <p:nvPr/>
          </p:nvCxnSpPr>
          <p:spPr>
            <a:xfrm>
              <a:off x="8976269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r Verbinder 87"/>
            <p:cNvCxnSpPr/>
            <p:nvPr/>
          </p:nvCxnSpPr>
          <p:spPr>
            <a:xfrm>
              <a:off x="9336088" y="326135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Gerader Verbinder 88"/>
            <p:cNvCxnSpPr/>
            <p:nvPr/>
          </p:nvCxnSpPr>
          <p:spPr>
            <a:xfrm>
              <a:off x="10056813" y="326135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r Verbinder 89"/>
            <p:cNvCxnSpPr/>
            <p:nvPr/>
          </p:nvCxnSpPr>
          <p:spPr>
            <a:xfrm>
              <a:off x="10416132" y="3267887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Gerader Verbinder 90"/>
            <p:cNvCxnSpPr/>
            <p:nvPr/>
          </p:nvCxnSpPr>
          <p:spPr>
            <a:xfrm>
              <a:off x="10775950" y="326135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r Verbinder 91"/>
            <p:cNvCxnSpPr/>
            <p:nvPr/>
          </p:nvCxnSpPr>
          <p:spPr>
            <a:xfrm>
              <a:off x="11135269" y="3267886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r Verbinder 92"/>
            <p:cNvCxnSpPr/>
            <p:nvPr/>
          </p:nvCxnSpPr>
          <p:spPr>
            <a:xfrm>
              <a:off x="1056732" y="327660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r Verbinder 93"/>
            <p:cNvCxnSpPr/>
            <p:nvPr/>
          </p:nvCxnSpPr>
          <p:spPr>
            <a:xfrm>
              <a:off x="1416051" y="328313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r Verbinder 94"/>
            <p:cNvCxnSpPr/>
            <p:nvPr/>
          </p:nvCxnSpPr>
          <p:spPr>
            <a:xfrm>
              <a:off x="1775869" y="3276601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r Verbinder 95"/>
            <p:cNvCxnSpPr/>
            <p:nvPr/>
          </p:nvCxnSpPr>
          <p:spPr>
            <a:xfrm>
              <a:off x="2135188" y="328313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Gerader Verbinder 96"/>
            <p:cNvCxnSpPr/>
            <p:nvPr/>
          </p:nvCxnSpPr>
          <p:spPr>
            <a:xfrm>
              <a:off x="2829424" y="328966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r Verbinder 97"/>
            <p:cNvCxnSpPr/>
            <p:nvPr/>
          </p:nvCxnSpPr>
          <p:spPr>
            <a:xfrm>
              <a:off x="3217319" y="3283132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r Verbinder 98"/>
            <p:cNvCxnSpPr/>
            <p:nvPr/>
          </p:nvCxnSpPr>
          <p:spPr>
            <a:xfrm>
              <a:off x="3576638" y="328966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r Verbinder 99"/>
            <p:cNvCxnSpPr/>
            <p:nvPr/>
          </p:nvCxnSpPr>
          <p:spPr>
            <a:xfrm>
              <a:off x="3936457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r Verbinder 100"/>
            <p:cNvCxnSpPr/>
            <p:nvPr/>
          </p:nvCxnSpPr>
          <p:spPr>
            <a:xfrm>
              <a:off x="4657182" y="327224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r Verbinder 101"/>
            <p:cNvCxnSpPr/>
            <p:nvPr/>
          </p:nvCxnSpPr>
          <p:spPr>
            <a:xfrm>
              <a:off x="5016501" y="3278775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r Verbinder 102"/>
            <p:cNvCxnSpPr/>
            <p:nvPr/>
          </p:nvCxnSpPr>
          <p:spPr>
            <a:xfrm>
              <a:off x="5376319" y="3272243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r Verbinder 103"/>
            <p:cNvCxnSpPr/>
            <p:nvPr/>
          </p:nvCxnSpPr>
          <p:spPr>
            <a:xfrm>
              <a:off x="5735638" y="3278774"/>
              <a:ext cx="0" cy="2873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Textfeld 104"/>
                <p:cNvSpPr txBox="1"/>
                <p:nvPr/>
              </p:nvSpPr>
              <p:spPr>
                <a:xfrm>
                  <a:off x="5685291" y="3833946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105" name="Textfeld 10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5291" y="3833946"/>
                  <a:ext cx="821412" cy="58394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6" name="Gerader Verbinder 105"/>
            <p:cNvCxnSpPr/>
            <p:nvPr/>
          </p:nvCxnSpPr>
          <p:spPr>
            <a:xfrm>
              <a:off x="7896225" y="3156851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r Verbinder 106"/>
            <p:cNvCxnSpPr/>
            <p:nvPr/>
          </p:nvCxnSpPr>
          <p:spPr>
            <a:xfrm>
              <a:off x="9696450" y="3178628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r Verbinder 107"/>
            <p:cNvCxnSpPr/>
            <p:nvPr/>
          </p:nvCxnSpPr>
          <p:spPr>
            <a:xfrm>
              <a:off x="4295775" y="3150320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r Verbinder 108"/>
            <p:cNvCxnSpPr/>
            <p:nvPr/>
          </p:nvCxnSpPr>
          <p:spPr>
            <a:xfrm>
              <a:off x="2495550" y="3165566"/>
              <a:ext cx="0" cy="5094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feld 109"/>
                <p:cNvSpPr txBox="1"/>
                <p:nvPr/>
              </p:nvSpPr>
              <p:spPr>
                <a:xfrm>
                  <a:off x="7504990" y="3833946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110" name="Textfeld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4990" y="3833946"/>
                  <a:ext cx="821412" cy="58394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Textfeld 110"/>
                <p:cNvSpPr txBox="1"/>
                <p:nvPr/>
              </p:nvSpPr>
              <p:spPr>
                <a:xfrm>
                  <a:off x="9324688" y="3840477"/>
                  <a:ext cx="821412" cy="58394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111" name="Textfeld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24688" y="3840477"/>
                  <a:ext cx="821412" cy="58394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Textfeld 111"/>
                <p:cNvSpPr txBox="1"/>
                <p:nvPr/>
              </p:nvSpPr>
              <p:spPr>
                <a:xfrm>
                  <a:off x="3874278" y="3840477"/>
                  <a:ext cx="465260" cy="583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1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 xmlns="">
            <p:sp>
              <p:nvSpPr>
                <p:cNvPr id="112" name="Textfeld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74278" y="3840477"/>
                  <a:ext cx="465260" cy="583941"/>
                </a:xfrm>
                <a:prstGeom prst="rect">
                  <a:avLst/>
                </a:prstGeom>
                <a:blipFill>
                  <a:blip r:embed="rId6"/>
                  <a:stretch>
                    <a:fillRect r="-35484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Textfeld 112"/>
                <p:cNvSpPr txBox="1"/>
                <p:nvPr/>
              </p:nvSpPr>
              <p:spPr>
                <a:xfrm>
                  <a:off x="1919693" y="3833946"/>
                  <a:ext cx="1083128" cy="5839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4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de-DE" sz="1400" b="1" dirty="0" smtClean="0"/>
                    <a:t>1</a:t>
                  </a:r>
                  <a:endParaRPr lang="de-DE" sz="1400" b="1" dirty="0"/>
                </a:p>
              </p:txBody>
            </p:sp>
          </mc:Choice>
          <mc:Fallback xmlns="">
            <p:sp>
              <p:nvSpPr>
                <p:cNvPr id="113" name="Textfeld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9693" y="3833946"/>
                  <a:ext cx="1083128" cy="583941"/>
                </a:xfrm>
                <a:prstGeom prst="rect">
                  <a:avLst/>
                </a:prstGeom>
                <a:blipFill>
                  <a:blip r:embed="rId7"/>
                  <a:stretch>
                    <a:fillRect t="-1961" b="-19608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4" name="Gruppieren 113"/>
          <p:cNvGrpSpPr/>
          <p:nvPr/>
        </p:nvGrpSpPr>
        <p:grpSpPr>
          <a:xfrm>
            <a:off x="2155841" y="5512364"/>
            <a:ext cx="1454868" cy="331312"/>
            <a:chOff x="7328452" y="3169433"/>
            <a:chExt cx="3628154" cy="384313"/>
          </a:xfrm>
        </p:grpSpPr>
        <p:cxnSp>
          <p:nvCxnSpPr>
            <p:cNvPr id="115" name="Gerade Verbindung mit Pfeil 114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Gerader Verbinder 115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uppieren 116"/>
          <p:cNvGrpSpPr/>
          <p:nvPr/>
        </p:nvGrpSpPr>
        <p:grpSpPr>
          <a:xfrm flipH="1">
            <a:off x="1406223" y="5504281"/>
            <a:ext cx="2197565" cy="361387"/>
            <a:chOff x="7328452" y="3169433"/>
            <a:chExt cx="3628154" cy="384313"/>
          </a:xfrm>
        </p:grpSpPr>
        <p:cxnSp>
          <p:nvCxnSpPr>
            <p:cNvPr id="118" name="Gerade Verbindung mit Pfeil 117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Gerader Verbinder 118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uppieren 119"/>
          <p:cNvGrpSpPr/>
          <p:nvPr/>
        </p:nvGrpSpPr>
        <p:grpSpPr>
          <a:xfrm flipH="1">
            <a:off x="1420105" y="5492172"/>
            <a:ext cx="742128" cy="362494"/>
            <a:chOff x="7328452" y="3169433"/>
            <a:chExt cx="3628154" cy="384313"/>
          </a:xfrm>
        </p:grpSpPr>
        <p:cxnSp>
          <p:nvCxnSpPr>
            <p:cNvPr id="121" name="Gerade Verbindung mit Pfeil 120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r Verbinder 121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feld 122"/>
              <p:cNvSpPr txBox="1"/>
              <p:nvPr/>
            </p:nvSpPr>
            <p:spPr>
              <a:xfrm>
                <a:off x="2757177" y="4917975"/>
                <a:ext cx="793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3" name="Textfeld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177" y="4917975"/>
                <a:ext cx="793487" cy="276999"/>
              </a:xfrm>
              <a:prstGeom prst="rect">
                <a:avLst/>
              </a:prstGeom>
              <a:blipFill>
                <a:blip r:embed="rId12"/>
                <a:stretch>
                  <a:fillRect l="-2308" t="-2222" r="-10769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4" name="Gruppieren 123"/>
          <p:cNvGrpSpPr/>
          <p:nvPr/>
        </p:nvGrpSpPr>
        <p:grpSpPr>
          <a:xfrm>
            <a:off x="2883881" y="3559470"/>
            <a:ext cx="1439814" cy="302776"/>
            <a:chOff x="7328452" y="3169433"/>
            <a:chExt cx="3628154" cy="384313"/>
          </a:xfrm>
        </p:grpSpPr>
        <p:cxnSp>
          <p:nvCxnSpPr>
            <p:cNvPr id="125" name="Gerade Verbindung mit Pfeil 124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Gerader Verbinder 125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uppieren 126"/>
          <p:cNvGrpSpPr/>
          <p:nvPr/>
        </p:nvGrpSpPr>
        <p:grpSpPr>
          <a:xfrm flipH="1">
            <a:off x="-42716" y="5298930"/>
            <a:ext cx="2197565" cy="361387"/>
            <a:chOff x="7328452" y="3169433"/>
            <a:chExt cx="3628154" cy="384313"/>
          </a:xfrm>
        </p:grpSpPr>
        <p:cxnSp>
          <p:nvCxnSpPr>
            <p:cNvPr id="128" name="Gerade Verbindung mit Pfeil 127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Gerader Verbinder 128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pieren 73"/>
          <p:cNvGrpSpPr/>
          <p:nvPr/>
        </p:nvGrpSpPr>
        <p:grpSpPr>
          <a:xfrm>
            <a:off x="2154849" y="3569109"/>
            <a:ext cx="2175766" cy="297649"/>
            <a:chOff x="7328452" y="3169433"/>
            <a:chExt cx="3628154" cy="384313"/>
          </a:xfrm>
        </p:grpSpPr>
        <p:cxnSp>
          <p:nvCxnSpPr>
            <p:cNvPr id="75" name="Gerade Verbindung mit Pfeil 74"/>
            <p:cNvCxnSpPr/>
            <p:nvPr/>
          </p:nvCxnSpPr>
          <p:spPr>
            <a:xfrm>
              <a:off x="7328452" y="3368215"/>
              <a:ext cx="362815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r Verbinder 75"/>
            <p:cNvCxnSpPr/>
            <p:nvPr/>
          </p:nvCxnSpPr>
          <p:spPr>
            <a:xfrm>
              <a:off x="7328452" y="3169433"/>
              <a:ext cx="0" cy="38431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736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4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 animBg="1"/>
      <p:bldP spid="31" grpId="0" animBg="1"/>
      <p:bldP spid="3" grpId="0"/>
      <p:bldP spid="77" grpId="0"/>
      <p:bldP spid="1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lipse 24"/>
          <p:cNvSpPr/>
          <p:nvPr/>
        </p:nvSpPr>
        <p:spPr>
          <a:xfrm>
            <a:off x="3079088" y="3640225"/>
            <a:ext cx="410817" cy="609600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2354209" y="3640225"/>
            <a:ext cx="410817" cy="609600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078111" y="1171459"/>
            <a:ext cx="410817" cy="609600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354211" y="1171459"/>
            <a:ext cx="410817" cy="609600"/>
          </a:xfrm>
          <a:prstGeom prst="ellipse">
            <a:avLst/>
          </a:prstGeom>
          <a:solidFill>
            <a:srgbClr val="00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1258956" y="278296"/>
            <a:ext cx="9674087" cy="503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smtClean="0"/>
              <a:t>Rechenregel </a:t>
            </a:r>
            <a:r>
              <a:rPr lang="de-DE" sz="2800" b="1" dirty="0" smtClean="0"/>
              <a:t>ohne Pfeildarstellung</a:t>
            </a:r>
            <a:endParaRPr lang="de-DE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2259081" y="1337760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081" y="1337760"/>
                <a:ext cx="1334533" cy="276999"/>
              </a:xfrm>
              <a:prstGeom prst="rect">
                <a:avLst/>
              </a:prstGeom>
              <a:blipFill>
                <a:blip r:embed="rId2"/>
                <a:stretch>
                  <a:fillRect t="-2174" r="-5936" b="-3260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3592039" y="1337760"/>
                <a:ext cx="8255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    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039" y="1337760"/>
                <a:ext cx="825547" cy="276999"/>
              </a:xfrm>
              <a:prstGeom prst="rect">
                <a:avLst/>
              </a:prstGeom>
              <a:blipFill>
                <a:blip r:embed="rId3"/>
                <a:stretch>
                  <a:fillRect l="-2206" t="-2174" r="-9559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bgerundetes Rechteck 9"/>
          <p:cNvSpPr/>
          <p:nvPr/>
        </p:nvSpPr>
        <p:spPr>
          <a:xfrm>
            <a:off x="1728787" y="2543175"/>
            <a:ext cx="2300288" cy="27040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gleiche Vorzeichen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12" name="Gerade Verbindung mit Pfeil 11"/>
          <p:cNvCxnSpPr>
            <a:stCxn id="7" idx="4"/>
            <a:endCxn id="10" idx="0"/>
          </p:cNvCxnSpPr>
          <p:nvPr/>
        </p:nvCxnSpPr>
        <p:spPr>
          <a:xfrm>
            <a:off x="2559620" y="1781059"/>
            <a:ext cx="319311" cy="762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8" idx="4"/>
            <a:endCxn id="10" idx="0"/>
          </p:cNvCxnSpPr>
          <p:nvPr/>
        </p:nvCxnSpPr>
        <p:spPr>
          <a:xfrm flipH="1">
            <a:off x="2878931" y="1781059"/>
            <a:ext cx="404589" cy="762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bgerundetes Rechteck 16"/>
          <p:cNvSpPr/>
          <p:nvPr/>
        </p:nvSpPr>
        <p:spPr>
          <a:xfrm>
            <a:off x="7096124" y="1139193"/>
            <a:ext cx="2676526" cy="33706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Beträge addieren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5517632" y="1123060"/>
            <a:ext cx="103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1. Schritt</a:t>
            </a:r>
            <a:endParaRPr lang="de-DE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5517632" y="1630892"/>
            <a:ext cx="103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2. Schritt</a:t>
            </a:r>
            <a:endParaRPr lang="de-DE" b="1" dirty="0"/>
          </a:p>
        </p:txBody>
      </p:sp>
      <p:sp>
        <p:nvSpPr>
          <p:cNvPr id="20" name="Abgerundetes Rechteck 19"/>
          <p:cNvSpPr/>
          <p:nvPr/>
        </p:nvSpPr>
        <p:spPr>
          <a:xfrm>
            <a:off x="7096125" y="1647025"/>
            <a:ext cx="2676525" cy="33706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g</a:t>
            </a:r>
            <a:r>
              <a:rPr lang="de-DE" b="1" dirty="0" smtClean="0">
                <a:solidFill>
                  <a:schemeClr val="tx1"/>
                </a:solidFill>
              </a:rPr>
              <a:t>emeinsames Vorzeichen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3878760" y="1291593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760" y="1291593"/>
                <a:ext cx="298159" cy="369332"/>
              </a:xfrm>
              <a:prstGeom prst="rect">
                <a:avLst/>
              </a:prstGeom>
              <a:blipFill>
                <a:blip r:embed="rId4"/>
                <a:stretch>
                  <a:fillRect l="-20408" r="-20408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2257505" y="3788160"/>
                <a:ext cx="1334533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7505" y="3788160"/>
                <a:ext cx="1334533" cy="276999"/>
              </a:xfrm>
              <a:prstGeom prst="rect">
                <a:avLst/>
              </a:prstGeom>
              <a:blipFill>
                <a:blip r:embed="rId5"/>
                <a:stretch>
                  <a:fillRect t="-2174" r="-5936" b="-3260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3590463" y="3788160"/>
                <a:ext cx="8255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    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463" y="3788160"/>
                <a:ext cx="825547" cy="276999"/>
              </a:xfrm>
              <a:prstGeom prst="rect">
                <a:avLst/>
              </a:prstGeom>
              <a:blipFill>
                <a:blip r:embed="rId6"/>
                <a:stretch>
                  <a:fillRect l="-2963" t="-2174" r="-10370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bgerundetes Rechteck 25"/>
          <p:cNvSpPr/>
          <p:nvPr/>
        </p:nvSpPr>
        <p:spPr>
          <a:xfrm>
            <a:off x="1402922" y="4954579"/>
            <a:ext cx="3014663" cy="264427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unterschiedliche Vorzeichen</a:t>
            </a:r>
            <a:endParaRPr lang="de-DE" b="1" dirty="0"/>
          </a:p>
        </p:txBody>
      </p:sp>
      <p:cxnSp>
        <p:nvCxnSpPr>
          <p:cNvPr id="27" name="Gerade Verbindung mit Pfeil 26"/>
          <p:cNvCxnSpPr>
            <a:stCxn id="24" idx="4"/>
            <a:endCxn id="26" idx="0"/>
          </p:cNvCxnSpPr>
          <p:nvPr/>
        </p:nvCxnSpPr>
        <p:spPr>
          <a:xfrm>
            <a:off x="2559618" y="4249825"/>
            <a:ext cx="350636" cy="704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25" idx="4"/>
            <a:endCxn id="26" idx="0"/>
          </p:cNvCxnSpPr>
          <p:nvPr/>
        </p:nvCxnSpPr>
        <p:spPr>
          <a:xfrm flipH="1">
            <a:off x="2910254" y="4249825"/>
            <a:ext cx="374243" cy="704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bgerundetes Rechteck 37"/>
          <p:cNvSpPr/>
          <p:nvPr/>
        </p:nvSpPr>
        <p:spPr>
          <a:xfrm>
            <a:off x="7096123" y="3557327"/>
            <a:ext cx="2676526" cy="337066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Beträge subtrahieren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517631" y="3541194"/>
            <a:ext cx="103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1. Schritt</a:t>
            </a:r>
            <a:endParaRPr lang="de-DE" b="1" dirty="0"/>
          </a:p>
        </p:txBody>
      </p:sp>
      <p:sp>
        <p:nvSpPr>
          <p:cNvPr id="40" name="Textfeld 39"/>
          <p:cNvSpPr txBox="1"/>
          <p:nvPr/>
        </p:nvSpPr>
        <p:spPr>
          <a:xfrm>
            <a:off x="5517631" y="4197136"/>
            <a:ext cx="103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2. Schritt</a:t>
            </a:r>
            <a:endParaRPr lang="de-DE" b="1" dirty="0"/>
          </a:p>
        </p:txBody>
      </p:sp>
      <p:sp>
        <p:nvSpPr>
          <p:cNvPr id="41" name="Abgerundetes Rechteck 40"/>
          <p:cNvSpPr/>
          <p:nvPr/>
        </p:nvSpPr>
        <p:spPr>
          <a:xfrm>
            <a:off x="7096124" y="4065159"/>
            <a:ext cx="2676525" cy="633286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Vorzeichen des größeren Betrages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2" name="Abgerundetes Rechteck 41"/>
          <p:cNvSpPr/>
          <p:nvPr/>
        </p:nvSpPr>
        <p:spPr>
          <a:xfrm>
            <a:off x="720673" y="5467629"/>
            <a:ext cx="4714875" cy="130016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Bei gleichen Vorzeichen werden die Beträge addiert. Das Ergebnis erhält das gemeinsame Vorzeichen.</a:t>
            </a:r>
            <a:endParaRPr lang="de-DE" sz="2000" b="1" dirty="0"/>
          </a:p>
        </p:txBody>
      </p:sp>
      <p:sp>
        <p:nvSpPr>
          <p:cNvPr id="43" name="Abgerundetes Rechteck 42"/>
          <p:cNvSpPr/>
          <p:nvPr/>
        </p:nvSpPr>
        <p:spPr>
          <a:xfrm>
            <a:off x="6724650" y="5467629"/>
            <a:ext cx="4714875" cy="130016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Bei verschiedenen Vorzeichen werden die Beträge subtrahiert. Das Ergebnis erhält das Vorzeichen von dem größeren Betrag.</a:t>
            </a:r>
            <a:endParaRPr lang="de-DE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10311562" y="1169226"/>
                <a:ext cx="585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1+2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1562" y="1169226"/>
                <a:ext cx="585097" cy="276999"/>
              </a:xfrm>
              <a:prstGeom prst="rect">
                <a:avLst/>
              </a:prstGeom>
              <a:blipFill>
                <a:blip r:embed="rId7"/>
                <a:stretch>
                  <a:fillRect l="-9375" r="-833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11017187" y="1171893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7187" y="1171893"/>
                <a:ext cx="418384" cy="276999"/>
              </a:xfrm>
              <a:prstGeom prst="rect">
                <a:avLst/>
              </a:prstGeom>
              <a:blipFill>
                <a:blip r:embed="rId8"/>
                <a:stretch>
                  <a:fillRect l="-4348" r="-1304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11226379" y="1642559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6379" y="1642559"/>
                <a:ext cx="226024" cy="276999"/>
              </a:xfrm>
              <a:prstGeom prst="rect">
                <a:avLst/>
              </a:prstGeom>
              <a:blipFill>
                <a:blip r:embed="rId9"/>
                <a:stretch>
                  <a:fillRect l="-24324" r="-18919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Gerader Verbinder 47"/>
          <p:cNvCxnSpPr/>
          <p:nvPr/>
        </p:nvCxnSpPr>
        <p:spPr>
          <a:xfrm>
            <a:off x="10604110" y="2162117"/>
            <a:ext cx="10687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11017187" y="2266176"/>
                <a:ext cx="5971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+ 3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7187" y="2266176"/>
                <a:ext cx="597151" cy="276999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10311562" y="3581733"/>
                <a:ext cx="5850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3−2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1562" y="3581733"/>
                <a:ext cx="585097" cy="276999"/>
              </a:xfrm>
              <a:prstGeom prst="rect">
                <a:avLst/>
              </a:prstGeom>
              <a:blipFill>
                <a:blip r:embed="rId11"/>
                <a:stretch>
                  <a:fillRect l="-9375" r="-833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11017187" y="3584400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7187" y="3584400"/>
                <a:ext cx="418384" cy="276999"/>
              </a:xfrm>
              <a:prstGeom prst="rect">
                <a:avLst/>
              </a:prstGeom>
              <a:blipFill>
                <a:blip r:embed="rId12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/>
              <p:cNvSpPr txBox="1"/>
              <p:nvPr/>
            </p:nvSpPr>
            <p:spPr>
              <a:xfrm>
                <a:off x="11226379" y="4185178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6379" y="4185178"/>
                <a:ext cx="226024" cy="276999"/>
              </a:xfrm>
              <a:prstGeom prst="rect">
                <a:avLst/>
              </a:prstGeom>
              <a:blipFill>
                <a:blip r:embed="rId13"/>
                <a:stretch>
                  <a:fillRect l="-8108" r="-27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Gerader Verbinder 52"/>
          <p:cNvCxnSpPr/>
          <p:nvPr/>
        </p:nvCxnSpPr>
        <p:spPr>
          <a:xfrm>
            <a:off x="10604110" y="4574624"/>
            <a:ext cx="10687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feld 53"/>
              <p:cNvSpPr txBox="1"/>
              <p:nvPr/>
            </p:nvSpPr>
            <p:spPr>
              <a:xfrm>
                <a:off x="11017187" y="4678683"/>
                <a:ext cx="5971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7187" y="4678683"/>
                <a:ext cx="597151" cy="276999"/>
              </a:xfrm>
              <a:prstGeom prst="rect">
                <a:avLst/>
              </a:prstGeom>
              <a:blipFill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Gekrümmter Verbinder 55"/>
          <p:cNvCxnSpPr>
            <a:stCxn id="49" idx="1"/>
            <a:endCxn id="21" idx="2"/>
          </p:cNvCxnSpPr>
          <p:nvPr/>
        </p:nvCxnSpPr>
        <p:spPr>
          <a:xfrm rot="10800000">
            <a:off x="4027841" y="1660926"/>
            <a:ext cx="6989347" cy="74375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krümmter Verbinder 57"/>
          <p:cNvCxnSpPr>
            <a:stCxn id="54" idx="2"/>
            <a:endCxn id="23" idx="2"/>
          </p:cNvCxnSpPr>
          <p:nvPr/>
        </p:nvCxnSpPr>
        <p:spPr>
          <a:xfrm rot="5400000" flipH="1">
            <a:off x="7214238" y="854158"/>
            <a:ext cx="890523" cy="7312526"/>
          </a:xfrm>
          <a:prstGeom prst="curvedConnector3">
            <a:avLst>
              <a:gd name="adj1" fmla="val -2567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feld 61"/>
              <p:cNvSpPr txBox="1"/>
              <p:nvPr/>
            </p:nvSpPr>
            <p:spPr>
              <a:xfrm>
                <a:off x="3871664" y="3746955"/>
                <a:ext cx="2981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2" name="Textfeld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1664" y="3746955"/>
                <a:ext cx="298159" cy="369332"/>
              </a:xfrm>
              <a:prstGeom prst="rect">
                <a:avLst/>
              </a:prstGeom>
              <a:blipFill>
                <a:blip r:embed="rId15"/>
                <a:stretch>
                  <a:fillRect l="-4082" r="-61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987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8" grpId="0" animBg="1"/>
      <p:bldP spid="7" grpId="0" animBg="1"/>
      <p:bldP spid="5" grpId="0"/>
      <p:bldP spid="6" grpId="0"/>
      <p:bldP spid="10" grpId="0" animBg="1"/>
      <p:bldP spid="17" grpId="0" animBg="1"/>
      <p:bldP spid="18" grpId="0"/>
      <p:bldP spid="19" grpId="0"/>
      <p:bldP spid="20" grpId="0" animBg="1"/>
      <p:bldP spid="21" grpId="0"/>
      <p:bldP spid="22" grpId="0"/>
      <p:bldP spid="23" grpId="0"/>
      <p:bldP spid="26" grpId="0" animBg="1"/>
      <p:bldP spid="38" grpId="0" animBg="1"/>
      <p:bldP spid="39" grpId="0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  <p:bldP spid="49" grpId="0"/>
      <p:bldP spid="50" grpId="0"/>
      <p:bldP spid="51" grpId="0"/>
      <p:bldP spid="52" grpId="0"/>
      <p:bldP spid="54" grpId="0"/>
      <p:bldP spid="6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Breitbild</PresentationFormat>
  <Paragraphs>55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10</cp:revision>
  <dcterms:created xsi:type="dcterms:W3CDTF">2020-07-06T09:48:19Z</dcterms:created>
  <dcterms:modified xsi:type="dcterms:W3CDTF">2020-07-07T06:34:24Z</dcterms:modified>
</cp:coreProperties>
</file>