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900" y="228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74171-708F-411C-A846-7BD7F244580E}" type="datetimeFigureOut">
              <a:rPr lang="de-DE" smtClean="0"/>
              <a:t>18.06.2020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FCA9-8C51-415B-B39B-52533F0A1C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6936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74171-708F-411C-A846-7BD7F244580E}" type="datetimeFigureOut">
              <a:rPr lang="de-DE" smtClean="0"/>
              <a:t>18.06.2020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FCA9-8C51-415B-B39B-52533F0A1C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8753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74171-708F-411C-A846-7BD7F244580E}" type="datetimeFigureOut">
              <a:rPr lang="de-DE" smtClean="0"/>
              <a:t>18.06.2020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FCA9-8C51-415B-B39B-52533F0A1C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6871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74171-708F-411C-A846-7BD7F244580E}" type="datetimeFigureOut">
              <a:rPr lang="de-DE" smtClean="0"/>
              <a:t>18.06.2020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FCA9-8C51-415B-B39B-52533F0A1C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5918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74171-708F-411C-A846-7BD7F244580E}" type="datetimeFigureOut">
              <a:rPr lang="de-DE" smtClean="0"/>
              <a:t>18.06.2020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FCA9-8C51-415B-B39B-52533F0A1C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3124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74171-708F-411C-A846-7BD7F244580E}" type="datetimeFigureOut">
              <a:rPr lang="de-DE" smtClean="0"/>
              <a:t>18.06.2020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FCA9-8C51-415B-B39B-52533F0A1C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5676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74171-708F-411C-A846-7BD7F244580E}" type="datetimeFigureOut">
              <a:rPr lang="de-DE" smtClean="0"/>
              <a:t>18.06.2020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FCA9-8C51-415B-B39B-52533F0A1C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9229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74171-708F-411C-A846-7BD7F244580E}" type="datetimeFigureOut">
              <a:rPr lang="de-DE" smtClean="0"/>
              <a:t>18.06.2020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FCA9-8C51-415B-B39B-52533F0A1C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1893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74171-708F-411C-A846-7BD7F244580E}" type="datetimeFigureOut">
              <a:rPr lang="de-DE" smtClean="0"/>
              <a:t>18.06.2020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FCA9-8C51-415B-B39B-52533F0A1C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8576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74171-708F-411C-A846-7BD7F244580E}" type="datetimeFigureOut">
              <a:rPr lang="de-DE" smtClean="0"/>
              <a:t>18.06.2020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FCA9-8C51-415B-B39B-52533F0A1C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5279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74171-708F-411C-A846-7BD7F244580E}" type="datetimeFigureOut">
              <a:rPr lang="de-DE" smtClean="0"/>
              <a:t>18.06.2020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FCA9-8C51-415B-B39B-52533F0A1C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0177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74171-708F-411C-A846-7BD7F244580E}" type="datetimeFigureOut">
              <a:rPr lang="de-DE" smtClean="0"/>
              <a:t>18.06.2020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AFCA9-8C51-415B-B39B-52533F0A1C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026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Ellipse 54"/>
          <p:cNvSpPr/>
          <p:nvPr/>
        </p:nvSpPr>
        <p:spPr>
          <a:xfrm>
            <a:off x="6999745" y="5376624"/>
            <a:ext cx="296780" cy="40248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Ellipse 3"/>
          <p:cNvSpPr/>
          <p:nvPr/>
        </p:nvSpPr>
        <p:spPr>
          <a:xfrm>
            <a:off x="2059600" y="5806045"/>
            <a:ext cx="392891" cy="684264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Ellipse 4"/>
          <p:cNvSpPr/>
          <p:nvPr/>
        </p:nvSpPr>
        <p:spPr>
          <a:xfrm>
            <a:off x="2763050" y="3667638"/>
            <a:ext cx="647114" cy="971468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6" name="Gruppieren 5"/>
          <p:cNvGrpSpPr/>
          <p:nvPr/>
        </p:nvGrpSpPr>
        <p:grpSpPr>
          <a:xfrm>
            <a:off x="565051" y="3701362"/>
            <a:ext cx="1800000" cy="720969"/>
            <a:chOff x="4297527" y="3429000"/>
            <a:chExt cx="1800000" cy="720969"/>
          </a:xfrm>
          <a:solidFill>
            <a:schemeClr val="accent1"/>
          </a:solidFill>
        </p:grpSpPr>
        <p:sp>
          <p:nvSpPr>
            <p:cNvPr id="7" name="Rechteck 6"/>
            <p:cNvSpPr/>
            <p:nvPr/>
          </p:nvSpPr>
          <p:spPr>
            <a:xfrm>
              <a:off x="4297527" y="3429000"/>
              <a:ext cx="1800000" cy="720000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8" name="Gerader Verbinder 7"/>
            <p:cNvCxnSpPr/>
            <p:nvPr/>
          </p:nvCxnSpPr>
          <p:spPr>
            <a:xfrm>
              <a:off x="5735638" y="3429000"/>
              <a:ext cx="0" cy="720969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Gerader Verbinder 8"/>
            <p:cNvCxnSpPr/>
            <p:nvPr/>
          </p:nvCxnSpPr>
          <p:spPr>
            <a:xfrm>
              <a:off x="5375275" y="3429000"/>
              <a:ext cx="0" cy="720969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Gerader Verbinder 9"/>
            <p:cNvCxnSpPr/>
            <p:nvPr/>
          </p:nvCxnSpPr>
          <p:spPr>
            <a:xfrm>
              <a:off x="5016500" y="3429000"/>
              <a:ext cx="0" cy="720969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Gerader Verbinder 10"/>
            <p:cNvCxnSpPr/>
            <p:nvPr/>
          </p:nvCxnSpPr>
          <p:spPr>
            <a:xfrm>
              <a:off x="4654612" y="3429000"/>
              <a:ext cx="0" cy="720969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Rechteck 11"/>
          <p:cNvSpPr/>
          <p:nvPr/>
        </p:nvSpPr>
        <p:spPr>
          <a:xfrm>
            <a:off x="909200" y="4658186"/>
            <a:ext cx="357085" cy="6894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/>
          <p:cNvSpPr/>
          <p:nvPr/>
        </p:nvSpPr>
        <p:spPr>
          <a:xfrm>
            <a:off x="552115" y="4654397"/>
            <a:ext cx="357085" cy="6894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4" name="Gruppieren 13"/>
          <p:cNvGrpSpPr/>
          <p:nvPr/>
        </p:nvGrpSpPr>
        <p:grpSpPr>
          <a:xfrm>
            <a:off x="552115" y="4639106"/>
            <a:ext cx="1800000" cy="720969"/>
            <a:chOff x="4297527" y="3429000"/>
            <a:chExt cx="1800000" cy="720969"/>
          </a:xfrm>
        </p:grpSpPr>
        <p:sp>
          <p:nvSpPr>
            <p:cNvPr id="15" name="Rechteck 14"/>
            <p:cNvSpPr/>
            <p:nvPr/>
          </p:nvSpPr>
          <p:spPr>
            <a:xfrm>
              <a:off x="4297527" y="3429000"/>
              <a:ext cx="1800000" cy="7200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6" name="Gerader Verbinder 15"/>
            <p:cNvCxnSpPr/>
            <p:nvPr/>
          </p:nvCxnSpPr>
          <p:spPr>
            <a:xfrm>
              <a:off x="5735638" y="3429000"/>
              <a:ext cx="0" cy="72096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r Verbinder 16"/>
            <p:cNvCxnSpPr/>
            <p:nvPr/>
          </p:nvCxnSpPr>
          <p:spPr>
            <a:xfrm>
              <a:off x="5375275" y="3429000"/>
              <a:ext cx="0" cy="72096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r Verbinder 17"/>
            <p:cNvCxnSpPr/>
            <p:nvPr/>
          </p:nvCxnSpPr>
          <p:spPr>
            <a:xfrm>
              <a:off x="5016500" y="3429000"/>
              <a:ext cx="0" cy="72096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r Verbinder 18"/>
            <p:cNvCxnSpPr/>
            <p:nvPr/>
          </p:nvCxnSpPr>
          <p:spPr>
            <a:xfrm>
              <a:off x="4654612" y="3429000"/>
              <a:ext cx="0" cy="72096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feld 19"/>
              <p:cNvSpPr txBox="1"/>
              <p:nvPr/>
            </p:nvSpPr>
            <p:spPr>
              <a:xfrm>
                <a:off x="1145514" y="5797773"/>
                <a:ext cx="211596" cy="5844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20" name="Textfeld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5514" y="5797773"/>
                <a:ext cx="211596" cy="58445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feld 20"/>
              <p:cNvSpPr txBox="1"/>
              <p:nvPr/>
            </p:nvSpPr>
            <p:spPr>
              <a:xfrm>
                <a:off x="2980809" y="4802030"/>
                <a:ext cx="211596" cy="5781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21" name="Textfeld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0809" y="4802030"/>
                <a:ext cx="211596" cy="57817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feld 21"/>
              <p:cNvSpPr txBox="1"/>
              <p:nvPr/>
            </p:nvSpPr>
            <p:spPr>
              <a:xfrm>
                <a:off x="565142" y="5797772"/>
                <a:ext cx="531299" cy="5761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 </m:t>
                      </m:r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22" name="Textfeld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142" y="5797772"/>
                <a:ext cx="531299" cy="57618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feld 22"/>
              <p:cNvSpPr txBox="1"/>
              <p:nvPr/>
            </p:nvSpPr>
            <p:spPr>
              <a:xfrm>
                <a:off x="1357110" y="5806045"/>
                <a:ext cx="446725" cy="5781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23" name="Textfeld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7110" y="5806045"/>
                <a:ext cx="446725" cy="57817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feld 23"/>
              <p:cNvSpPr txBox="1"/>
              <p:nvPr/>
            </p:nvSpPr>
            <p:spPr>
              <a:xfrm>
                <a:off x="2958385" y="3830562"/>
                <a:ext cx="211596" cy="5844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24" name="Textfeld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8385" y="3830562"/>
                <a:ext cx="211596" cy="58445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feld 24"/>
              <p:cNvSpPr txBox="1"/>
              <p:nvPr/>
            </p:nvSpPr>
            <p:spPr>
              <a:xfrm>
                <a:off x="1890171" y="5807690"/>
                <a:ext cx="935449" cy="5781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25" name="Textfeld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0171" y="5807690"/>
                <a:ext cx="935449" cy="57817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Gekrümmter Verbinder 25"/>
          <p:cNvCxnSpPr>
            <a:stCxn id="5" idx="6"/>
            <a:endCxn id="4" idx="0"/>
          </p:cNvCxnSpPr>
          <p:nvPr/>
        </p:nvCxnSpPr>
        <p:spPr>
          <a:xfrm flipH="1">
            <a:off x="2256046" y="4153372"/>
            <a:ext cx="1154118" cy="1652673"/>
          </a:xfrm>
          <a:prstGeom prst="curvedConnector4">
            <a:avLst>
              <a:gd name="adj1" fmla="val -19807"/>
              <a:gd name="adj2" fmla="val 8603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hteck 26"/>
          <p:cNvSpPr/>
          <p:nvPr/>
        </p:nvSpPr>
        <p:spPr>
          <a:xfrm>
            <a:off x="378825" y="103748"/>
            <a:ext cx="1143434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40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Umwandlung von unechten und gemischten Brüchen</a:t>
            </a:r>
            <a:endParaRPr lang="de-DE" sz="40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28" name="Abgerundetes Rechteck 27"/>
          <p:cNvSpPr/>
          <p:nvPr/>
        </p:nvSpPr>
        <p:spPr>
          <a:xfrm>
            <a:off x="208606" y="1237996"/>
            <a:ext cx="2554444" cy="378822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unechter Bruch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29" name="Abgerundetes Rechteck 28"/>
          <p:cNvSpPr/>
          <p:nvPr/>
        </p:nvSpPr>
        <p:spPr>
          <a:xfrm>
            <a:off x="3420386" y="1240484"/>
            <a:ext cx="2554444" cy="378822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gemischter Bruch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30" name="Abgerundetes Rechteck 29"/>
          <p:cNvSpPr/>
          <p:nvPr/>
        </p:nvSpPr>
        <p:spPr>
          <a:xfrm>
            <a:off x="208607" y="1699743"/>
            <a:ext cx="2554444" cy="849085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Zähler ist größer als der Nenner.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31" name="Abgerundetes Rechteck 30"/>
          <p:cNvSpPr/>
          <p:nvPr/>
        </p:nvSpPr>
        <p:spPr>
          <a:xfrm>
            <a:off x="3420386" y="1699743"/>
            <a:ext cx="2554444" cy="849085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Zähler besteht aus Ganzen und einem Bruch.</a:t>
            </a:r>
            <a:endParaRPr lang="de-DE" sz="20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feld 31"/>
              <p:cNvSpPr txBox="1"/>
              <p:nvPr/>
            </p:nvSpPr>
            <p:spPr>
              <a:xfrm>
                <a:off x="1332916" y="2900609"/>
                <a:ext cx="267701" cy="5761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32" name="Textfeld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2916" y="2900609"/>
                <a:ext cx="267701" cy="57618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feld 34"/>
              <p:cNvSpPr txBox="1"/>
              <p:nvPr/>
            </p:nvSpPr>
            <p:spPr>
              <a:xfrm>
                <a:off x="4361682" y="2900609"/>
                <a:ext cx="671851" cy="5781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𝟏</m:t>
                      </m:r>
                      <m:f>
                        <m:f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35" name="Textfeld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1682" y="2900609"/>
                <a:ext cx="671851" cy="57817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Abgerundete rechteckige Legende 35"/>
          <p:cNvSpPr/>
          <p:nvPr/>
        </p:nvSpPr>
        <p:spPr>
          <a:xfrm>
            <a:off x="3945870" y="3830562"/>
            <a:ext cx="1912282" cy="1975483"/>
          </a:xfrm>
          <a:prstGeom prst="wedgeRoundRectCallout">
            <a:avLst>
              <a:gd name="adj1" fmla="val -87777"/>
              <a:gd name="adj2" fmla="val -7305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„+“-Zeichen kann bei der Darstellung der gemischten Brüche weggelassen werden.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feld 36"/>
              <p:cNvSpPr txBox="1"/>
              <p:nvPr/>
            </p:nvSpPr>
            <p:spPr>
              <a:xfrm>
                <a:off x="2618882" y="2901071"/>
                <a:ext cx="935449" cy="5781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37" name="Textfeld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8882" y="2901071"/>
                <a:ext cx="935449" cy="57817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Pfeil nach rechts 37"/>
          <p:cNvSpPr/>
          <p:nvPr/>
        </p:nvSpPr>
        <p:spPr>
          <a:xfrm>
            <a:off x="2908361" y="1196533"/>
            <a:ext cx="451779" cy="4617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Abgerundetes Rechteck 38"/>
          <p:cNvSpPr/>
          <p:nvPr/>
        </p:nvSpPr>
        <p:spPr>
          <a:xfrm>
            <a:off x="9486957" y="1237996"/>
            <a:ext cx="2554444" cy="378822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unechter Bruch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40" name="Abgerundetes Rechteck 39"/>
          <p:cNvSpPr/>
          <p:nvPr/>
        </p:nvSpPr>
        <p:spPr>
          <a:xfrm>
            <a:off x="6190112" y="1237996"/>
            <a:ext cx="2554444" cy="378822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gemischter Bruch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41" name="Pfeil nach rechts 40"/>
          <p:cNvSpPr/>
          <p:nvPr/>
        </p:nvSpPr>
        <p:spPr>
          <a:xfrm>
            <a:off x="8889867" y="1199741"/>
            <a:ext cx="451779" cy="4617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feld 41"/>
              <p:cNvSpPr txBox="1"/>
              <p:nvPr/>
            </p:nvSpPr>
            <p:spPr>
              <a:xfrm>
                <a:off x="7364638" y="1836193"/>
                <a:ext cx="408253" cy="5761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𝟐</m:t>
                      </m:r>
                      <m:f>
                        <m:f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42" name="Textfeld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4638" y="1836193"/>
                <a:ext cx="408253" cy="57618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Kreis 42"/>
          <p:cNvSpPr/>
          <p:nvPr/>
        </p:nvSpPr>
        <p:spPr>
          <a:xfrm>
            <a:off x="7010056" y="3780078"/>
            <a:ext cx="1086333" cy="1080000"/>
          </a:xfrm>
          <a:prstGeom prst="pie">
            <a:avLst>
              <a:gd name="adj1" fmla="val 10705837"/>
              <a:gd name="adj2" fmla="val 16200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44" name="Ellipse 43"/>
          <p:cNvSpPr/>
          <p:nvPr/>
        </p:nvSpPr>
        <p:spPr>
          <a:xfrm>
            <a:off x="6393858" y="2631752"/>
            <a:ext cx="1080000" cy="1080000"/>
          </a:xfrm>
          <a:prstGeom prst="ellipse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Ellipse 44"/>
          <p:cNvSpPr/>
          <p:nvPr/>
        </p:nvSpPr>
        <p:spPr>
          <a:xfrm>
            <a:off x="7680625" y="2631752"/>
            <a:ext cx="1080000" cy="1080000"/>
          </a:xfrm>
          <a:prstGeom prst="ellipse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" name="Ellipse 45"/>
          <p:cNvSpPr/>
          <p:nvPr/>
        </p:nvSpPr>
        <p:spPr>
          <a:xfrm>
            <a:off x="7016389" y="3780078"/>
            <a:ext cx="1080000" cy="10800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7" name="Gerader Verbinder 46"/>
          <p:cNvCxnSpPr>
            <a:stCxn id="44" idx="0"/>
            <a:endCxn id="44" idx="4"/>
          </p:cNvCxnSpPr>
          <p:nvPr/>
        </p:nvCxnSpPr>
        <p:spPr>
          <a:xfrm>
            <a:off x="6933858" y="2631752"/>
            <a:ext cx="0" cy="108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r Verbinder 47"/>
          <p:cNvCxnSpPr>
            <a:stCxn id="45" idx="0"/>
            <a:endCxn id="45" idx="4"/>
          </p:cNvCxnSpPr>
          <p:nvPr/>
        </p:nvCxnSpPr>
        <p:spPr>
          <a:xfrm>
            <a:off x="8220625" y="2631752"/>
            <a:ext cx="0" cy="108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r Verbinder 48"/>
          <p:cNvCxnSpPr>
            <a:stCxn id="45" idx="2"/>
            <a:endCxn id="45" idx="6"/>
          </p:cNvCxnSpPr>
          <p:nvPr/>
        </p:nvCxnSpPr>
        <p:spPr>
          <a:xfrm>
            <a:off x="7680625" y="3171752"/>
            <a:ext cx="108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r Verbinder 49"/>
          <p:cNvCxnSpPr>
            <a:stCxn id="44" idx="2"/>
            <a:endCxn id="44" idx="6"/>
          </p:cNvCxnSpPr>
          <p:nvPr/>
        </p:nvCxnSpPr>
        <p:spPr>
          <a:xfrm>
            <a:off x="6393858" y="3171752"/>
            <a:ext cx="108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r Verbinder 50"/>
          <p:cNvCxnSpPr>
            <a:stCxn id="46" idx="4"/>
            <a:endCxn id="46" idx="0"/>
          </p:cNvCxnSpPr>
          <p:nvPr/>
        </p:nvCxnSpPr>
        <p:spPr>
          <a:xfrm flipV="1">
            <a:off x="7556389" y="3780078"/>
            <a:ext cx="0" cy="108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r Verbinder 51"/>
          <p:cNvCxnSpPr>
            <a:stCxn id="46" idx="6"/>
            <a:endCxn id="46" idx="2"/>
          </p:cNvCxnSpPr>
          <p:nvPr/>
        </p:nvCxnSpPr>
        <p:spPr>
          <a:xfrm flipH="1">
            <a:off x="7016389" y="4320078"/>
            <a:ext cx="108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3" name="Textfeld 52"/>
              <p:cNvSpPr txBox="1"/>
              <p:nvPr/>
            </p:nvSpPr>
            <p:spPr>
              <a:xfrm>
                <a:off x="6299017" y="5221590"/>
                <a:ext cx="408253" cy="5761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𝟐</m:t>
                      </m:r>
                      <m:f>
                        <m:f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53" name="Textfeld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9017" y="5221590"/>
                <a:ext cx="408253" cy="57618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4" name="Textfeld 53"/>
              <p:cNvSpPr txBox="1"/>
              <p:nvPr/>
            </p:nvSpPr>
            <p:spPr>
              <a:xfrm>
                <a:off x="6790464" y="5221590"/>
                <a:ext cx="935449" cy="5761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54" name="Textfeld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0464" y="5221590"/>
                <a:ext cx="935449" cy="576183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6" name="Textfeld 55"/>
              <p:cNvSpPr txBox="1"/>
              <p:nvPr/>
            </p:nvSpPr>
            <p:spPr>
              <a:xfrm>
                <a:off x="6291543" y="6137470"/>
                <a:ext cx="629981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56" name="Textfeld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1543" y="6137470"/>
                <a:ext cx="629981" cy="51860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8" name="Gerade Verbindung mit Pfeil 57"/>
          <p:cNvCxnSpPr>
            <a:stCxn id="55" idx="3"/>
            <a:endCxn id="56" idx="0"/>
          </p:cNvCxnSpPr>
          <p:nvPr/>
        </p:nvCxnSpPr>
        <p:spPr>
          <a:xfrm flipH="1">
            <a:off x="6606534" y="5720164"/>
            <a:ext cx="436673" cy="4173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1" name="Textfeld 60"/>
              <p:cNvSpPr txBox="1"/>
              <p:nvPr/>
            </p:nvSpPr>
            <p:spPr>
              <a:xfrm>
                <a:off x="7010056" y="6142622"/>
                <a:ext cx="428002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𝟖</m:t>
                          </m:r>
                        </m:num>
                        <m:den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61" name="Textfeld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056" y="6142622"/>
                <a:ext cx="428002" cy="51860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Textfeld 61"/>
          <p:cNvSpPr txBox="1"/>
          <p:nvPr/>
        </p:nvSpPr>
        <p:spPr>
          <a:xfrm>
            <a:off x="6986839" y="6123791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4</a:t>
            </a:r>
            <a:endParaRPr lang="de-DE" sz="1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3" name="Textfeld 62"/>
              <p:cNvSpPr txBox="1"/>
              <p:nvPr/>
            </p:nvSpPr>
            <p:spPr>
              <a:xfrm>
                <a:off x="7809107" y="5221589"/>
                <a:ext cx="935449" cy="5761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𝟖</m:t>
                          </m:r>
                        </m:num>
                        <m:den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63" name="Textfeld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9107" y="5221589"/>
                <a:ext cx="935449" cy="576183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4" name="Textfeld 63"/>
              <p:cNvSpPr txBox="1"/>
              <p:nvPr/>
            </p:nvSpPr>
            <p:spPr>
              <a:xfrm>
                <a:off x="8793222" y="5229862"/>
                <a:ext cx="475194" cy="5761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64" name="Textfeld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93222" y="5229862"/>
                <a:ext cx="475194" cy="576183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5" name="Textfeld 64"/>
              <p:cNvSpPr txBox="1"/>
              <p:nvPr/>
            </p:nvSpPr>
            <p:spPr>
              <a:xfrm>
                <a:off x="9588388" y="1836192"/>
                <a:ext cx="475194" cy="5761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65" name="Textfeld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88388" y="1836192"/>
                <a:ext cx="475194" cy="576183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7" name="Gerader Verbinder 66"/>
          <p:cNvCxnSpPr>
            <a:stCxn id="27" idx="2"/>
          </p:cNvCxnSpPr>
          <p:nvPr/>
        </p:nvCxnSpPr>
        <p:spPr>
          <a:xfrm>
            <a:off x="6096000" y="811634"/>
            <a:ext cx="0" cy="60372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9" name="Textfeld 68"/>
              <p:cNvSpPr txBox="1"/>
              <p:nvPr/>
            </p:nvSpPr>
            <p:spPr>
              <a:xfrm>
                <a:off x="10482223" y="3572377"/>
                <a:ext cx="466473" cy="12676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4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4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sz="44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de-DE" sz="4400" b="1" dirty="0"/>
              </a:p>
            </p:txBody>
          </p:sp>
        </mc:Choice>
        <mc:Fallback>
          <p:sp>
            <p:nvSpPr>
              <p:cNvPr id="69" name="Textfeld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82223" y="3572377"/>
                <a:ext cx="466473" cy="1267655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0" name="Rechteck 69"/>
              <p:cNvSpPr/>
              <p:nvPr/>
            </p:nvSpPr>
            <p:spPr>
              <a:xfrm>
                <a:off x="9817987" y="3869665"/>
                <a:ext cx="651140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4400" b="1" i="1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sz="4400" dirty="0"/>
              </a:p>
            </p:txBody>
          </p:sp>
        </mc:Choice>
        <mc:Fallback>
          <p:sp>
            <p:nvSpPr>
              <p:cNvPr id="70" name="Rechteck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7987" y="3869665"/>
                <a:ext cx="651140" cy="769441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2" name="Gekrümmter Verbinder 71"/>
          <p:cNvCxnSpPr>
            <a:stCxn id="69" idx="2"/>
            <a:endCxn id="70" idx="2"/>
          </p:cNvCxnSpPr>
          <p:nvPr/>
        </p:nvCxnSpPr>
        <p:spPr>
          <a:xfrm rot="5400000" flipH="1">
            <a:off x="10329046" y="4453618"/>
            <a:ext cx="200926" cy="571903"/>
          </a:xfrm>
          <a:prstGeom prst="curvedConnector3">
            <a:avLst>
              <a:gd name="adj1" fmla="val -11377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feld 73"/>
          <p:cNvSpPr txBox="1"/>
          <p:nvPr/>
        </p:nvSpPr>
        <p:spPr>
          <a:xfrm>
            <a:off x="9949249" y="5041003"/>
            <a:ext cx="96051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b="1" dirty="0">
                <a:solidFill>
                  <a:schemeClr val="accent1"/>
                </a:solidFill>
              </a:rPr>
              <a:t>m</a:t>
            </a:r>
            <a:r>
              <a:rPr lang="de-DE" sz="1050" b="1" dirty="0" smtClean="0">
                <a:solidFill>
                  <a:schemeClr val="accent1"/>
                </a:solidFill>
              </a:rPr>
              <a:t>ultiplizieren</a:t>
            </a:r>
            <a:endParaRPr lang="de-DE" sz="1050" b="1" dirty="0">
              <a:solidFill>
                <a:schemeClr val="accent1"/>
              </a:solidFill>
            </a:endParaRPr>
          </a:p>
        </p:txBody>
      </p:sp>
      <p:cxnSp>
        <p:nvCxnSpPr>
          <p:cNvPr id="76" name="Gekrümmter Verbinder 75"/>
          <p:cNvCxnSpPr>
            <a:stCxn id="70" idx="0"/>
            <a:endCxn id="69" idx="0"/>
          </p:cNvCxnSpPr>
          <p:nvPr/>
        </p:nvCxnSpPr>
        <p:spPr>
          <a:xfrm rot="5400000" flipH="1" flipV="1">
            <a:off x="10280864" y="3435070"/>
            <a:ext cx="297288" cy="571903"/>
          </a:xfrm>
          <a:prstGeom prst="curvedConnector3">
            <a:avLst>
              <a:gd name="adj1" fmla="val 17689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feld 77"/>
          <p:cNvSpPr txBox="1"/>
          <p:nvPr/>
        </p:nvSpPr>
        <p:spPr>
          <a:xfrm>
            <a:off x="10087908" y="3070389"/>
            <a:ext cx="68320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b="1" dirty="0" smtClean="0">
                <a:solidFill>
                  <a:schemeClr val="accent1"/>
                </a:solidFill>
              </a:rPr>
              <a:t>addieren</a:t>
            </a:r>
            <a:endParaRPr lang="de-DE" sz="1050" b="1" dirty="0">
              <a:solidFill>
                <a:schemeClr val="accent1"/>
              </a:solidFill>
            </a:endParaRPr>
          </a:p>
        </p:txBody>
      </p:sp>
      <p:sp>
        <p:nvSpPr>
          <p:cNvPr id="79" name="Abgerundetes Rechteck 78"/>
          <p:cNvSpPr/>
          <p:nvPr/>
        </p:nvSpPr>
        <p:spPr>
          <a:xfrm>
            <a:off x="9588388" y="2695285"/>
            <a:ext cx="2554444" cy="378822"/>
          </a:xfrm>
          <a:prstGeom prst="roundRect">
            <a:avLst/>
          </a:prstGeom>
          <a:solidFill>
            <a:srgbClr val="FF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bg1"/>
                </a:solidFill>
              </a:rPr>
              <a:t>alternativer Weg</a:t>
            </a:r>
            <a:endParaRPr lang="de-DE" sz="20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0" name="Textfeld 79"/>
              <p:cNvSpPr txBox="1"/>
              <p:nvPr/>
            </p:nvSpPr>
            <p:spPr>
              <a:xfrm>
                <a:off x="9721066" y="5542778"/>
                <a:ext cx="2289088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3600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de-DE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de-DE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de-DE" sz="3600" b="1" dirty="0"/>
              </a:p>
            </p:txBody>
          </p:sp>
        </mc:Choice>
        <mc:Fallback>
          <p:sp>
            <p:nvSpPr>
              <p:cNvPr id="80" name="Textfeld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21066" y="5542778"/>
                <a:ext cx="2289088" cy="553998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1" name="Textfeld 80"/>
              <p:cNvSpPr txBox="1"/>
              <p:nvPr/>
            </p:nvSpPr>
            <p:spPr>
              <a:xfrm>
                <a:off x="9721066" y="6154569"/>
                <a:ext cx="852798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3600" b="1" i="1" smtClean="0">
                          <a:latin typeface="Cambria Math" panose="02040503050406030204" pitchFamily="18" charset="0"/>
                        </a:rPr>
                        <m:t>𝟗</m:t>
                      </m:r>
                    </m:oMath>
                  </m:oMathPara>
                </a14:m>
                <a:endParaRPr lang="de-DE" sz="3600" b="1" dirty="0"/>
              </a:p>
            </p:txBody>
          </p:sp>
        </mc:Choice>
        <mc:Fallback>
          <p:sp>
            <p:nvSpPr>
              <p:cNvPr id="81" name="Textfeld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21066" y="6154569"/>
                <a:ext cx="852798" cy="553998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2" name="Textfeld 81"/>
              <p:cNvSpPr txBox="1"/>
              <p:nvPr/>
            </p:nvSpPr>
            <p:spPr>
              <a:xfrm>
                <a:off x="10965381" y="3570539"/>
                <a:ext cx="1044773" cy="12676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4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4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4400" b="1" i="1" smtClean="0">
                              <a:latin typeface="Cambria Math" panose="020405030504060302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de-DE" sz="44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de-DE" sz="4400" b="1" dirty="0"/>
              </a:p>
            </p:txBody>
          </p:sp>
        </mc:Choice>
        <mc:Fallback>
          <p:sp>
            <p:nvSpPr>
              <p:cNvPr id="82" name="Textfeld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65381" y="3570539"/>
                <a:ext cx="1044773" cy="1267655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4" name="Gekrümmter Verbinder 83"/>
          <p:cNvCxnSpPr>
            <a:stCxn id="61" idx="3"/>
            <a:endCxn id="63" idx="2"/>
          </p:cNvCxnSpPr>
          <p:nvPr/>
        </p:nvCxnSpPr>
        <p:spPr>
          <a:xfrm flipV="1">
            <a:off x="7438058" y="5797772"/>
            <a:ext cx="838774" cy="604152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970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4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4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0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1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1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3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4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4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4" grpId="0" animBg="1"/>
      <p:bldP spid="5" grpId="0" animBg="1"/>
      <p:bldP spid="12" grpId="0" animBg="1"/>
      <p:bldP spid="13" grpId="0" animBg="1"/>
      <p:bldP spid="20" grpId="0"/>
      <p:bldP spid="21" grpId="0"/>
      <p:bldP spid="22" grpId="0"/>
      <p:bldP spid="23" grpId="0"/>
      <p:bldP spid="24" grpId="0"/>
      <p:bldP spid="25" grpId="0"/>
      <p:bldP spid="27" grpId="0"/>
      <p:bldP spid="28" grpId="0" animBg="1"/>
      <p:bldP spid="29" grpId="0" animBg="1"/>
      <p:bldP spid="30" grpId="0" animBg="1"/>
      <p:bldP spid="31" grpId="0" animBg="1"/>
      <p:bldP spid="32" grpId="0"/>
      <p:bldP spid="35" grpId="0"/>
      <p:bldP spid="36" grpId="0" animBg="1"/>
      <p:bldP spid="37" grpId="0"/>
      <p:bldP spid="38" grpId="0" animBg="1"/>
      <p:bldP spid="39" grpId="0" animBg="1"/>
      <p:bldP spid="40" grpId="0" animBg="1"/>
      <p:bldP spid="41" grpId="0" animBg="1"/>
      <p:bldP spid="42" grpId="0"/>
      <p:bldP spid="43" grpId="0" animBg="1"/>
      <p:bldP spid="44" grpId="0" animBg="1"/>
      <p:bldP spid="45" grpId="0" animBg="1"/>
      <p:bldP spid="46" grpId="0" animBg="1"/>
      <p:bldP spid="53" grpId="0"/>
      <p:bldP spid="54" grpId="0"/>
      <p:bldP spid="56" grpId="0"/>
      <p:bldP spid="61" grpId="0"/>
      <p:bldP spid="62" grpId="0"/>
      <p:bldP spid="63" grpId="0"/>
      <p:bldP spid="64" grpId="0"/>
      <p:bldP spid="65" grpId="0"/>
      <p:bldP spid="69" grpId="0"/>
      <p:bldP spid="70" grpId="0"/>
      <p:bldP spid="74" grpId="0"/>
      <p:bldP spid="78" grpId="0"/>
      <p:bldP spid="79" grpId="0" animBg="1"/>
      <p:bldP spid="80" grpId="0"/>
      <p:bldP spid="81" grpId="0"/>
      <p:bldP spid="82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</Words>
  <Application>Microsoft Office PowerPoint</Application>
  <PresentationFormat>Breitbild</PresentationFormat>
  <Paragraphs>34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Albertus AM. Magnus</dc:creator>
  <cp:lastModifiedBy>Albertus AM. Magnus</cp:lastModifiedBy>
  <cp:revision>8</cp:revision>
  <dcterms:created xsi:type="dcterms:W3CDTF">2020-06-18T06:08:02Z</dcterms:created>
  <dcterms:modified xsi:type="dcterms:W3CDTF">2020-06-18T07:02:28Z</dcterms:modified>
</cp:coreProperties>
</file>