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 showGuides="1">
      <p:cViewPr>
        <p:scale>
          <a:sx n="66" d="100"/>
          <a:sy n="66" d="100"/>
        </p:scale>
        <p:origin x="174" y="22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 smtClean="0"/>
              <a:t>Formatvorlage des Untertitelmasters durch Klicken bearbeiten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2628673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27810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256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023633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0348683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7355662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192586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100186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78883133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651282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 smtClean="0"/>
              <a:t>Formatvorlagen des Textmasters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8474347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F1AA4D-68EE-40A5-8AAB-8F9B79623606}" type="datetimeFigureOut">
              <a:rPr lang="de-DE" smtClean="0"/>
              <a:t>10.06.2020</a:t>
            </a:fld>
            <a:endParaRPr lang="de-DE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01845B-AFBB-4C91-939B-958BD50B1126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94210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21" Type="http://schemas.openxmlformats.org/officeDocument/2006/relationships/image" Target="../media/image20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png"/><Relationship Id="rId16" Type="http://schemas.openxmlformats.org/officeDocument/2006/relationships/image" Target="../media/image15.png"/><Relationship Id="rId20" Type="http://schemas.openxmlformats.org/officeDocument/2006/relationships/image" Target="../media/image19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19" Type="http://schemas.openxmlformats.org/officeDocument/2006/relationships/image" Target="../media/image18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hteck 3"/>
          <p:cNvSpPr/>
          <p:nvPr/>
        </p:nvSpPr>
        <p:spPr>
          <a:xfrm>
            <a:off x="4059192" y="132695"/>
            <a:ext cx="4073616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de-DE" sz="5400" b="1" cap="none" spc="0" dirty="0" smtClean="0">
                <a:ln w="0"/>
                <a:gradFill>
                  <a:gsLst>
                    <a:gs pos="0">
                      <a:schemeClr val="accent5">
                        <a:lumMod val="50000"/>
                      </a:schemeClr>
                    </a:gs>
                    <a:gs pos="50000">
                      <a:schemeClr val="accent5"/>
                    </a:gs>
                    <a:gs pos="100000">
                      <a:schemeClr val="accent5">
                        <a:lumMod val="60000"/>
                        <a:lumOff val="40000"/>
                      </a:schemeClr>
                    </a:gs>
                  </a:gsLst>
                  <a:lin ang="5400000"/>
                </a:gradFill>
                <a:effectLst>
                  <a:reflection blurRad="6350" stA="53000" endA="300" endPos="35500" dir="5400000" sy="-90000" algn="bl" rotWithShape="0"/>
                </a:effectLst>
              </a:rPr>
              <a:t>Teilermengen</a:t>
            </a:r>
            <a:endParaRPr lang="de-DE" sz="5400" b="1" cap="none" spc="0" dirty="0">
              <a:ln w="0"/>
              <a:gradFill>
                <a:gsLst>
                  <a:gs pos="0">
                    <a:schemeClr val="accent5">
                      <a:lumMod val="50000"/>
                    </a:schemeClr>
                  </a:gs>
                  <a:gs pos="50000">
                    <a:schemeClr val="accent5"/>
                  </a:gs>
                  <a:gs pos="100000">
                    <a:schemeClr val="accent5">
                      <a:lumMod val="60000"/>
                      <a:lumOff val="40000"/>
                    </a:schemeClr>
                  </a:gs>
                </a:gsLst>
                <a:lin ang="5400000"/>
              </a:gradFill>
              <a:effectLst>
                <a:reflection blurRad="6350" stA="53000" endA="300" endPos="35500" dir="5400000" sy="-90000" algn="bl" rotWithShape="0"/>
              </a:effectLst>
            </a:endParaRPr>
          </a:p>
        </p:txBody>
      </p:sp>
      <p:sp>
        <p:nvSpPr>
          <p:cNvPr id="5" name="Abgerundetes Rechteck 4"/>
          <p:cNvSpPr/>
          <p:nvPr/>
        </p:nvSpPr>
        <p:spPr>
          <a:xfrm>
            <a:off x="4195354" y="1308902"/>
            <a:ext cx="2704012" cy="36576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Teilbarkeitsregeln</a:t>
            </a:r>
            <a:endParaRPr lang="de-DE" dirty="0"/>
          </a:p>
        </p:txBody>
      </p:sp>
      <p:sp>
        <p:nvSpPr>
          <p:cNvPr id="6" name="Wolke 5"/>
          <p:cNvSpPr/>
          <p:nvPr/>
        </p:nvSpPr>
        <p:spPr>
          <a:xfrm>
            <a:off x="156754" y="77941"/>
            <a:ext cx="3840480" cy="1735294"/>
          </a:xfrm>
          <a:prstGeom prst="cloud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sz="2000" b="1" dirty="0" smtClean="0">
                <a:solidFill>
                  <a:schemeClr val="tx1"/>
                </a:solidFill>
              </a:rPr>
              <a:t>Welche Zahlen teilen eine natürliche Zahl ohne Rest?</a:t>
            </a:r>
            <a:endParaRPr lang="de-DE" sz="2000" b="1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feld 7"/>
              <p:cNvSpPr txBox="1"/>
              <p:nvPr/>
            </p:nvSpPr>
            <p:spPr>
              <a:xfrm>
                <a:off x="1233932" y="2619103"/>
                <a:ext cx="325409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800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𝕋</m:t>
                      </m:r>
                    </m:oMath>
                  </m:oMathPara>
                </a14:m>
                <a:endParaRPr lang="de-DE" sz="2800" b="1" dirty="0"/>
              </a:p>
            </p:txBody>
          </p:sp>
        </mc:Choice>
        <mc:Fallback>
          <p:sp>
            <p:nvSpPr>
              <p:cNvPr id="8" name="Textfeld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3932" y="2619103"/>
                <a:ext cx="325409" cy="43088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Abgerundete rechteckige Legende 8"/>
          <p:cNvSpPr/>
          <p:nvPr/>
        </p:nvSpPr>
        <p:spPr>
          <a:xfrm>
            <a:off x="156754" y="3722914"/>
            <a:ext cx="1632857" cy="836023"/>
          </a:xfrm>
          <a:prstGeom prst="wedgeRoundRectCallout">
            <a:avLst>
              <a:gd name="adj1" fmla="val 24747"/>
              <a:gd name="adj2" fmla="val -114063"/>
              <a:gd name="adj3" fmla="val 16667"/>
            </a:avLst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Zeichen für „Teilermenge“</a:t>
            </a:r>
            <a:endParaRPr lang="de-DE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feld 9"/>
              <p:cNvSpPr txBox="1"/>
              <p:nvPr/>
            </p:nvSpPr>
            <p:spPr>
              <a:xfrm>
                <a:off x="1480231" y="2937616"/>
                <a:ext cx="293350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1600" b="1" i="1" smtClean="0">
                          <a:latin typeface="Cambria Math" panose="02040503050406030204" pitchFamily="18" charset="0"/>
                        </a:rPr>
                        <m:t>𝟏𝟓</m:t>
                      </m:r>
                    </m:oMath>
                  </m:oMathPara>
                </a14:m>
                <a:endParaRPr lang="de-DE" sz="1600" b="1" dirty="0"/>
              </a:p>
            </p:txBody>
          </p:sp>
        </mc:Choice>
        <mc:Fallback>
          <p:sp>
            <p:nvSpPr>
              <p:cNvPr id="10" name="Textfeld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80231" y="2937616"/>
                <a:ext cx="293350" cy="246221"/>
              </a:xfrm>
              <a:prstGeom prst="rect">
                <a:avLst/>
              </a:prstGeom>
              <a:blipFill>
                <a:blip r:embed="rId3"/>
                <a:stretch>
                  <a:fillRect l="-16667" r="-16667" b="-75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feld 10"/>
              <p:cNvSpPr txBox="1"/>
              <p:nvPr/>
            </p:nvSpPr>
            <p:spPr>
              <a:xfrm>
                <a:off x="1805640" y="2645674"/>
                <a:ext cx="190122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400" b="1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1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1" i="1" smtClean="0">
                              <a:latin typeface="Cambria Math" panose="02040503050406030204" pitchFamily="18" charset="0"/>
                            </a:rPr>
                            <m:t>                   </m:t>
                          </m:r>
                        </m:e>
                      </m:d>
                    </m:oMath>
                  </m:oMathPara>
                </a14:m>
                <a:endParaRPr lang="de-DE" sz="2400" b="1" dirty="0"/>
              </a:p>
            </p:txBody>
          </p:sp>
        </mc:Choice>
        <mc:Fallback>
          <p:sp>
            <p:nvSpPr>
              <p:cNvPr id="11" name="Textfeld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05640" y="2645674"/>
                <a:ext cx="1901225" cy="369332"/>
              </a:xfrm>
              <a:prstGeom prst="rect">
                <a:avLst/>
              </a:prstGeom>
              <a:blipFill>
                <a:blip r:embed="rId4"/>
                <a:stretch>
                  <a:fillRect l="-12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xtfeld 11"/>
              <p:cNvSpPr txBox="1"/>
              <p:nvPr/>
            </p:nvSpPr>
            <p:spPr>
              <a:xfrm>
                <a:off x="2390503" y="2702836"/>
                <a:ext cx="229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2" name="Textfeld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0503" y="2702836"/>
                <a:ext cx="229230" cy="276999"/>
              </a:xfrm>
              <a:prstGeom prst="rect">
                <a:avLst/>
              </a:prstGeom>
              <a:blipFill>
                <a:blip r:embed="rId5"/>
                <a:stretch>
                  <a:fillRect l="-23684" r="-26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feld 12"/>
              <p:cNvSpPr txBox="1"/>
              <p:nvPr/>
            </p:nvSpPr>
            <p:spPr>
              <a:xfrm>
                <a:off x="3134440" y="2698253"/>
                <a:ext cx="360676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 15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3" name="Textfeld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34440" y="2698253"/>
                <a:ext cx="360676" cy="276999"/>
              </a:xfrm>
              <a:prstGeom prst="rect">
                <a:avLst/>
              </a:prstGeom>
              <a:blipFill>
                <a:blip r:embed="rId6"/>
                <a:stretch>
                  <a:fillRect l="-1695" r="-16949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feld 13"/>
              <p:cNvSpPr txBox="1"/>
              <p:nvPr/>
            </p:nvSpPr>
            <p:spPr>
              <a:xfrm>
                <a:off x="2667446" y="2698252"/>
                <a:ext cx="229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3,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4" name="Textfeld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7446" y="2698252"/>
                <a:ext cx="229230" cy="276999"/>
              </a:xfrm>
              <a:prstGeom prst="rect">
                <a:avLst/>
              </a:prstGeom>
              <a:blipFill>
                <a:blip r:embed="rId7"/>
                <a:stretch>
                  <a:fillRect l="-27027" r="-2703" b="-6667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5" name="Textfeld 14"/>
              <p:cNvSpPr txBox="1"/>
              <p:nvPr/>
            </p:nvSpPr>
            <p:spPr>
              <a:xfrm>
                <a:off x="2939455" y="2698253"/>
                <a:ext cx="229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15" name="Textfeld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39455" y="2698253"/>
                <a:ext cx="229230" cy="276999"/>
              </a:xfrm>
              <a:prstGeom prst="rect">
                <a:avLst/>
              </a:prstGeom>
              <a:blipFill>
                <a:blip r:embed="rId8"/>
                <a:stretch>
                  <a:fillRect l="-26316" r="-2632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Abgerundetes Rechteck 16"/>
          <p:cNvSpPr/>
          <p:nvPr/>
        </p:nvSpPr>
        <p:spPr>
          <a:xfrm>
            <a:off x="7279194" y="1308902"/>
            <a:ext cx="4635137" cy="605124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Beginne mit „1“ und der Zahl, von der die Teilermenge gebildet werden soll!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19" name="Gekrümmter Verbinder 18"/>
          <p:cNvCxnSpPr>
            <a:stCxn id="12" idx="0"/>
            <a:endCxn id="13" idx="0"/>
          </p:cNvCxnSpPr>
          <p:nvPr/>
        </p:nvCxnSpPr>
        <p:spPr>
          <a:xfrm rot="5400000" flipH="1" flipV="1">
            <a:off x="2907657" y="2295715"/>
            <a:ext cx="4583" cy="809660"/>
          </a:xfrm>
          <a:prstGeom prst="curvedConnector3">
            <a:avLst>
              <a:gd name="adj1" fmla="val 7938272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Textfeld 21"/>
          <p:cNvSpPr txBox="1"/>
          <p:nvPr/>
        </p:nvSpPr>
        <p:spPr>
          <a:xfrm>
            <a:off x="2397150" y="3183837"/>
            <a:ext cx="961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multipliziere</a:t>
            </a:r>
            <a:endParaRPr lang="de-DE" sz="1200" dirty="0">
              <a:solidFill>
                <a:srgbClr val="0070C0"/>
              </a:solidFill>
            </a:endParaRPr>
          </a:p>
        </p:txBody>
      </p:sp>
      <p:sp>
        <p:nvSpPr>
          <p:cNvPr id="23" name="Abgerundetes Rechteck 22"/>
          <p:cNvSpPr/>
          <p:nvPr/>
        </p:nvSpPr>
        <p:spPr>
          <a:xfrm>
            <a:off x="7279193" y="1995474"/>
            <a:ext cx="4635137" cy="605124"/>
          </a:xfrm>
          <a:prstGeom prst="round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tx1"/>
                </a:solidFill>
              </a:rPr>
              <a:t>Diese Zahlen bilden immer das erste und das letzte Element der Teilermenge.</a:t>
            </a:r>
            <a:endParaRPr lang="de-DE" dirty="0">
              <a:solidFill>
                <a:schemeClr val="tx1"/>
              </a:solidFill>
            </a:endParaRPr>
          </a:p>
        </p:txBody>
      </p:sp>
      <p:sp>
        <p:nvSpPr>
          <p:cNvPr id="24" name="Abgerundetes Rechteck 23"/>
          <p:cNvSpPr/>
          <p:nvPr/>
        </p:nvSpPr>
        <p:spPr>
          <a:xfrm>
            <a:off x="7279193" y="2682046"/>
            <a:ext cx="4635137" cy="605124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Wähle die nächstgrößere Zahl, die die gesuchte Zahl teilt.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27" name="Abgerundetes Rechteck 26"/>
          <p:cNvSpPr/>
          <p:nvPr/>
        </p:nvSpPr>
        <p:spPr>
          <a:xfrm>
            <a:off x="7279193" y="3368618"/>
            <a:ext cx="4635137" cy="970328"/>
          </a:xfrm>
          <a:prstGeom prst="roundRect">
            <a:avLst/>
          </a:prstGeom>
          <a:solidFill>
            <a:srgbClr val="00B0F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Multipliziere diese Zahl mit einer weiteren, so dass das Produkt gleich dem letzten Element der Teilermenge ist.</a:t>
            </a:r>
            <a:endParaRPr lang="de-DE" dirty="0">
              <a:solidFill>
                <a:schemeClr val="bg1"/>
              </a:solidFill>
            </a:endParaRPr>
          </a:p>
        </p:txBody>
      </p:sp>
      <p:cxnSp>
        <p:nvCxnSpPr>
          <p:cNvPr id="28" name="Gekrümmter Verbinder 27"/>
          <p:cNvCxnSpPr>
            <a:stCxn id="14" idx="2"/>
            <a:endCxn id="15" idx="2"/>
          </p:cNvCxnSpPr>
          <p:nvPr/>
        </p:nvCxnSpPr>
        <p:spPr>
          <a:xfrm rot="16200000" flipH="1">
            <a:off x="2918065" y="2839246"/>
            <a:ext cx="1" cy="272009"/>
          </a:xfrm>
          <a:prstGeom prst="curvedConnector3">
            <a:avLst>
              <a:gd name="adj1" fmla="val 2286010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feld 30"/>
          <p:cNvSpPr txBox="1"/>
          <p:nvPr/>
        </p:nvSpPr>
        <p:spPr>
          <a:xfrm>
            <a:off x="2511764" y="2126166"/>
            <a:ext cx="961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multipliziere</a:t>
            </a:r>
            <a:endParaRPr lang="de-DE" sz="1200" dirty="0">
              <a:solidFill>
                <a:srgbClr val="0070C0"/>
              </a:solidFill>
            </a:endParaRPr>
          </a:p>
        </p:txBody>
      </p:sp>
      <p:sp>
        <p:nvSpPr>
          <p:cNvPr id="34" name="Abgerundetes Rechteck 33"/>
          <p:cNvSpPr/>
          <p:nvPr/>
        </p:nvSpPr>
        <p:spPr>
          <a:xfrm>
            <a:off x="7279193" y="4420394"/>
            <a:ext cx="4635137" cy="605124"/>
          </a:xfrm>
          <a:prstGeom prst="roundRect">
            <a:avLst/>
          </a:prstGeom>
          <a:solidFill>
            <a:srgbClr val="00B0F0">
              <a:alpha val="60000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>
                <a:solidFill>
                  <a:schemeClr val="bg1"/>
                </a:solidFill>
              </a:rPr>
              <a:t>Führe die letzten beiden Schritte so lange aus, bis du zu der „Abbruchbedingung“ kommst.</a:t>
            </a:r>
            <a:endParaRPr lang="de-DE" dirty="0">
              <a:solidFill>
                <a:schemeClr val="bg1"/>
              </a:solidFill>
            </a:endParaRPr>
          </a:p>
        </p:txBody>
      </p:sp>
      <p:sp>
        <p:nvSpPr>
          <p:cNvPr id="35" name="Abgerundetes Rechteck 34"/>
          <p:cNvSpPr/>
          <p:nvPr/>
        </p:nvSpPr>
        <p:spPr>
          <a:xfrm>
            <a:off x="7279193" y="5106966"/>
            <a:ext cx="4635137" cy="60512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Abbruchbedingung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6" name="Abgerundetes Rechteck 35"/>
          <p:cNvSpPr/>
          <p:nvPr/>
        </p:nvSpPr>
        <p:spPr>
          <a:xfrm>
            <a:off x="7279193" y="5794543"/>
            <a:ext cx="4635137" cy="605124"/>
          </a:xfrm>
          <a:prstGeom prst="roundRect">
            <a:avLst/>
          </a:prstGeom>
          <a:solidFill>
            <a:srgbClr val="FF0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b="1" dirty="0" smtClean="0">
                <a:solidFill>
                  <a:schemeClr val="bg1"/>
                </a:solidFill>
              </a:rPr>
              <a:t>Das Quadrat einer Zahl ist größer als das letzte Element der Teilermenge.</a:t>
            </a:r>
            <a:endParaRPr lang="de-DE" b="1" dirty="0">
              <a:solidFill>
                <a:schemeClr val="bg1"/>
              </a:solidFill>
            </a:endParaRPr>
          </a:p>
        </p:txBody>
      </p:sp>
      <p:sp>
        <p:nvSpPr>
          <p:cNvPr id="37" name="Textfeld 36"/>
          <p:cNvSpPr txBox="1"/>
          <p:nvPr/>
        </p:nvSpPr>
        <p:spPr>
          <a:xfrm>
            <a:off x="4656753" y="234810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Abbruch: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8" name="Textfeld 37"/>
              <p:cNvSpPr txBox="1"/>
              <p:nvPr/>
            </p:nvSpPr>
            <p:spPr>
              <a:xfrm>
                <a:off x="4363415" y="2818046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4</m:t>
                      </m:r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8" name="Textfeld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63415" y="2818046"/>
                <a:ext cx="200376" cy="307777"/>
              </a:xfrm>
              <a:prstGeom prst="rect">
                <a:avLst/>
              </a:prstGeom>
              <a:blipFill>
                <a:blip r:embed="rId9"/>
                <a:stretch>
                  <a:fillRect l="-30303" r="-27273" b="-588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feld 38"/>
              <p:cNvSpPr txBox="1"/>
              <p:nvPr/>
            </p:nvSpPr>
            <p:spPr>
              <a:xfrm>
                <a:off x="4624587" y="2818046"/>
                <a:ext cx="1421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𝑤𝑒𝑖𝑙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=16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39" name="Textfeld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4587" y="2818046"/>
                <a:ext cx="1421095" cy="276999"/>
              </a:xfrm>
              <a:prstGeom prst="rect">
                <a:avLst/>
              </a:prstGeom>
              <a:blipFill>
                <a:blip r:embed="rId10"/>
                <a:stretch>
                  <a:fillRect t="-4348" r="-343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0" name="Textfeld 39"/>
              <p:cNvSpPr txBox="1"/>
              <p:nvPr/>
            </p:nvSpPr>
            <p:spPr>
              <a:xfrm>
                <a:off x="1121753" y="5342758"/>
                <a:ext cx="35447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de-DE" sz="24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de-DE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𝕋</m:t>
                          </m:r>
                        </m:e>
                        <m:sub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56</m:t>
                          </m:r>
                        </m:sub>
                      </m:sSub>
                      <m:r>
                        <a:rPr lang="de-DE" sz="2400" b="0" i="1" smtClean="0">
                          <a:latin typeface="Cambria Math" panose="02040503050406030204" pitchFamily="18" charset="0"/>
                        </a:rPr>
                        <m:t>=</m:t>
                      </m:r>
                      <m:d>
                        <m:dPr>
                          <m:begChr m:val="{"/>
                          <m:endChr m:val="}"/>
                          <m:ctrlPr>
                            <a:rPr lang="de-DE" sz="2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de-DE" sz="2400" b="0" i="1" smtClean="0">
                              <a:latin typeface="Cambria Math" panose="02040503050406030204" pitchFamily="18" charset="0"/>
                            </a:rPr>
                            <m:t>                                 </m:t>
                          </m:r>
                        </m:e>
                      </m:d>
                    </m:oMath>
                  </m:oMathPara>
                </a14:m>
                <a:endParaRPr lang="de-DE" sz="2400" dirty="0"/>
              </a:p>
            </p:txBody>
          </p:sp>
        </mc:Choice>
        <mc:Fallback>
          <p:sp>
            <p:nvSpPr>
              <p:cNvPr id="40" name="Textfeld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21753" y="5342758"/>
                <a:ext cx="3544753" cy="369332"/>
              </a:xfrm>
              <a:prstGeom prst="rect">
                <a:avLst/>
              </a:prstGeom>
              <a:blipFill>
                <a:blip r:embed="rId11"/>
                <a:stretch>
                  <a:fillRect b="-14754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1" name="Textfeld 40"/>
              <p:cNvSpPr txBox="1"/>
              <p:nvPr/>
            </p:nvSpPr>
            <p:spPr>
              <a:xfrm>
                <a:off x="2168371" y="5388924"/>
                <a:ext cx="229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1" name="Textfeld 4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68371" y="5388924"/>
                <a:ext cx="229230" cy="276999"/>
              </a:xfrm>
              <a:prstGeom prst="rect">
                <a:avLst/>
              </a:prstGeom>
              <a:blipFill>
                <a:blip r:embed="rId12"/>
                <a:stretch>
                  <a:fillRect l="-27027" r="-2703" b="-8889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xtfeld 41"/>
              <p:cNvSpPr txBox="1"/>
              <p:nvPr/>
            </p:nvSpPr>
            <p:spPr>
              <a:xfrm>
                <a:off x="4120504" y="5390850"/>
                <a:ext cx="30938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56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2" name="Textfeld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120504" y="5390850"/>
                <a:ext cx="309380" cy="276999"/>
              </a:xfrm>
              <a:prstGeom prst="rect">
                <a:avLst/>
              </a:prstGeom>
              <a:blipFill>
                <a:blip r:embed="rId13"/>
                <a:stretch>
                  <a:fillRect l="-19608" r="-17647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3" name="Textfeld 42"/>
              <p:cNvSpPr txBox="1"/>
              <p:nvPr/>
            </p:nvSpPr>
            <p:spPr>
              <a:xfrm>
                <a:off x="2397150" y="5390851"/>
                <a:ext cx="229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3" name="Textfeld 4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7150" y="5390851"/>
                <a:ext cx="229229" cy="276999"/>
              </a:xfrm>
              <a:prstGeom prst="rect">
                <a:avLst/>
              </a:prstGeom>
              <a:blipFill>
                <a:blip r:embed="rId14"/>
                <a:stretch>
                  <a:fillRect l="-23684" r="-26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4" name="Textfeld 43"/>
              <p:cNvSpPr txBox="1"/>
              <p:nvPr/>
            </p:nvSpPr>
            <p:spPr>
              <a:xfrm>
                <a:off x="3748085" y="5390850"/>
                <a:ext cx="40876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28, 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4" name="Textfeld 4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8085" y="5390850"/>
                <a:ext cx="408765" cy="276999"/>
              </a:xfrm>
              <a:prstGeom prst="rect">
                <a:avLst/>
              </a:prstGeom>
              <a:blipFill>
                <a:blip r:embed="rId15"/>
                <a:stretch>
                  <a:fillRect l="-1343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xtfeld 44"/>
              <p:cNvSpPr txBox="1"/>
              <p:nvPr/>
            </p:nvSpPr>
            <p:spPr>
              <a:xfrm>
                <a:off x="2664409" y="5384315"/>
                <a:ext cx="22923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i="1">
                          <a:latin typeface="Cambria Math" panose="02040503050406030204" pitchFamily="18" charset="0"/>
                        </a:rPr>
                        <m:t>4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5" name="Textfeld 4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09" y="5384315"/>
                <a:ext cx="229230" cy="276999"/>
              </a:xfrm>
              <a:prstGeom prst="rect">
                <a:avLst/>
              </a:prstGeom>
              <a:blipFill>
                <a:blip r:embed="rId16"/>
                <a:stretch>
                  <a:fillRect l="-23684" r="-26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6" name="Textfeld 45"/>
              <p:cNvSpPr txBox="1"/>
              <p:nvPr/>
            </p:nvSpPr>
            <p:spPr>
              <a:xfrm>
                <a:off x="3399910" y="5390850"/>
                <a:ext cx="40876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14, 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6" name="Textfeld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99910" y="5390850"/>
                <a:ext cx="408766" cy="276999"/>
              </a:xfrm>
              <a:prstGeom prst="rect">
                <a:avLst/>
              </a:prstGeom>
              <a:blipFill>
                <a:blip r:embed="rId17"/>
                <a:stretch>
                  <a:fillRect l="-1343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xtfeld 46"/>
              <p:cNvSpPr txBox="1"/>
              <p:nvPr/>
            </p:nvSpPr>
            <p:spPr>
              <a:xfrm>
                <a:off x="2909948" y="5384314"/>
                <a:ext cx="229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7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7" name="Textfeld 4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09948" y="5384314"/>
                <a:ext cx="229229" cy="276999"/>
              </a:xfrm>
              <a:prstGeom prst="rect">
                <a:avLst/>
              </a:prstGeom>
              <a:blipFill>
                <a:blip r:embed="rId18"/>
                <a:stretch>
                  <a:fillRect l="-23684" r="-2632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8" name="Textfeld 47"/>
              <p:cNvSpPr txBox="1"/>
              <p:nvPr/>
            </p:nvSpPr>
            <p:spPr>
              <a:xfrm>
                <a:off x="3174809" y="5390850"/>
                <a:ext cx="22922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8</m:t>
                      </m:r>
                      <m:r>
                        <a:rPr lang="de-DE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de-DE" dirty="0"/>
              </a:p>
            </p:txBody>
          </p:sp>
        </mc:Choice>
        <mc:Fallback>
          <p:sp>
            <p:nvSpPr>
              <p:cNvPr id="48" name="Textfeld 4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74809" y="5390850"/>
                <a:ext cx="229229" cy="276999"/>
              </a:xfrm>
              <a:prstGeom prst="rect">
                <a:avLst/>
              </a:prstGeom>
              <a:blipFill>
                <a:blip r:embed="rId19"/>
                <a:stretch>
                  <a:fillRect l="-27027" r="-270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9" name="Gekrümmter Verbinder 48"/>
          <p:cNvCxnSpPr>
            <a:stCxn id="41" idx="0"/>
            <a:endCxn id="42" idx="0"/>
          </p:cNvCxnSpPr>
          <p:nvPr/>
        </p:nvCxnSpPr>
        <p:spPr>
          <a:xfrm rot="16200000" flipH="1">
            <a:off x="3278127" y="4393783"/>
            <a:ext cx="1926" cy="1992208"/>
          </a:xfrm>
          <a:prstGeom prst="curvedConnector3">
            <a:avLst>
              <a:gd name="adj1" fmla="val -45467965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5" name="Gekrümmter Verbinder 74"/>
          <p:cNvCxnSpPr>
            <a:stCxn id="45" idx="0"/>
            <a:endCxn id="46" idx="0"/>
          </p:cNvCxnSpPr>
          <p:nvPr/>
        </p:nvCxnSpPr>
        <p:spPr>
          <a:xfrm rot="16200000" flipH="1">
            <a:off x="3188390" y="4974948"/>
            <a:ext cx="6535" cy="825269"/>
          </a:xfrm>
          <a:prstGeom prst="curvedConnector3">
            <a:avLst>
              <a:gd name="adj1" fmla="val -8065034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0" name="Gekrümmter Verbinder 79"/>
          <p:cNvCxnSpPr>
            <a:stCxn id="47" idx="0"/>
            <a:endCxn id="48" idx="0"/>
          </p:cNvCxnSpPr>
          <p:nvPr/>
        </p:nvCxnSpPr>
        <p:spPr>
          <a:xfrm rot="16200000" flipH="1">
            <a:off x="3153725" y="5255152"/>
            <a:ext cx="6536" cy="264861"/>
          </a:xfrm>
          <a:prstGeom prst="curvedConnector3">
            <a:avLst>
              <a:gd name="adj1" fmla="val -3497552"/>
            </a:avLst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1" name="Bogen 90"/>
          <p:cNvSpPr/>
          <p:nvPr/>
        </p:nvSpPr>
        <p:spPr>
          <a:xfrm rot="16200000">
            <a:off x="2537876" y="4668221"/>
            <a:ext cx="1396997" cy="1432185"/>
          </a:xfrm>
          <a:prstGeom prst="arc">
            <a:avLst>
              <a:gd name="adj1" fmla="val 16200000"/>
              <a:gd name="adj2" fmla="val 5400000"/>
            </a:avLst>
          </a:prstGeom>
          <a:ln>
            <a:solidFill>
              <a:srgbClr val="0070C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92" name="Textfeld 91"/>
          <p:cNvSpPr txBox="1"/>
          <p:nvPr/>
        </p:nvSpPr>
        <p:spPr>
          <a:xfrm>
            <a:off x="2833941" y="4197936"/>
            <a:ext cx="961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sz="1200" dirty="0" smtClean="0">
                <a:solidFill>
                  <a:srgbClr val="0070C0"/>
                </a:solidFill>
              </a:rPr>
              <a:t>multipliziere</a:t>
            </a:r>
            <a:endParaRPr lang="de-DE" sz="1200" dirty="0">
              <a:solidFill>
                <a:srgbClr val="0070C0"/>
              </a:solidFill>
            </a:endParaRPr>
          </a:p>
        </p:txBody>
      </p:sp>
      <p:sp>
        <p:nvSpPr>
          <p:cNvPr id="93" name="Textfeld 92"/>
          <p:cNvSpPr txBox="1"/>
          <p:nvPr/>
        </p:nvSpPr>
        <p:spPr>
          <a:xfrm>
            <a:off x="2684658" y="5827826"/>
            <a:ext cx="10454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e-DE" dirty="0" smtClean="0">
                <a:solidFill>
                  <a:srgbClr val="FF0000"/>
                </a:solidFill>
              </a:rPr>
              <a:t>Abbruch:</a:t>
            </a:r>
            <a:endParaRPr lang="de-DE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94" name="Textfeld 93"/>
              <p:cNvSpPr txBox="1"/>
              <p:nvPr/>
            </p:nvSpPr>
            <p:spPr>
              <a:xfrm>
                <a:off x="2396793" y="6278303"/>
                <a:ext cx="200376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sz="20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8</m:t>
                      </m:r>
                    </m:oMath>
                  </m:oMathPara>
                </a14:m>
                <a:endParaRPr lang="de-DE" sz="2000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4" name="Textfeld 9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96793" y="6278303"/>
                <a:ext cx="200376" cy="307777"/>
              </a:xfrm>
              <a:prstGeom prst="rect">
                <a:avLst/>
              </a:prstGeom>
              <a:blipFill>
                <a:blip r:embed="rId20"/>
                <a:stretch>
                  <a:fillRect l="-27273" r="-30303" b="-6000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5" name="Textfeld 94"/>
              <p:cNvSpPr txBox="1"/>
              <p:nvPr/>
            </p:nvSpPr>
            <p:spPr>
              <a:xfrm>
                <a:off x="2664409" y="6293691"/>
                <a:ext cx="1421095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, 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𝑤𝑒𝑖𝑙</m:t>
                      </m:r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 </m:t>
                      </m:r>
                      <m:sSup>
                        <m:sSupPr>
                          <m:ctrlP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8</m:t>
                          </m:r>
                        </m:e>
                        <m:sup>
                          <m:r>
                            <a:rPr lang="de-DE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de-DE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</a:rPr>
                        <m:t>=64</m:t>
                      </m:r>
                    </m:oMath>
                  </m:oMathPara>
                </a14:m>
                <a:endParaRPr lang="de-DE" dirty="0">
                  <a:solidFill>
                    <a:srgbClr val="FF0000"/>
                  </a:solidFill>
                </a:endParaRPr>
              </a:p>
            </p:txBody>
          </p:sp>
        </mc:Choice>
        <mc:Fallback>
          <p:sp>
            <p:nvSpPr>
              <p:cNvPr id="95" name="Textfeld 9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64409" y="6293691"/>
                <a:ext cx="1421095" cy="276999"/>
              </a:xfrm>
              <a:prstGeom prst="rect">
                <a:avLst/>
              </a:prstGeom>
              <a:blipFill>
                <a:blip r:embed="rId21"/>
                <a:stretch>
                  <a:fillRect t="-4348" r="-3863" b="-6522"/>
                </a:stretch>
              </a:blipFill>
            </p:spPr>
            <p:txBody>
              <a:bodyPr/>
              <a:lstStyle/>
              <a:p>
                <a:r>
                  <a:rPr lang="de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6" name="Abgerundetes Rechteck 95"/>
          <p:cNvSpPr/>
          <p:nvPr/>
        </p:nvSpPr>
        <p:spPr>
          <a:xfrm>
            <a:off x="4195354" y="1780842"/>
            <a:ext cx="2704012" cy="365761"/>
          </a:xfrm>
          <a:prstGeom prst="round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DE" dirty="0" smtClean="0"/>
              <a:t>Quadratzahlen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545837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4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2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2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42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3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4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55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37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5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6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78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6" presetClass="entr" presetSubtype="37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9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0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15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0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2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0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3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0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5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6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4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9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1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5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59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0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2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3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65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0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1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7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4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7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6" presetClass="entr" presetSubtype="37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1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16" presetClass="entr" presetSubtype="4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Horizontal)">
                                      <p:cBhvr>
                                        <p:cTn id="184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16" presetClass="entr" presetSubtype="37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outVertical)">
                                      <p:cBhvr>
                                        <p:cTn id="18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 animBg="1"/>
      <p:bldP spid="6" grpId="0" animBg="1"/>
      <p:bldP spid="8" grpId="0"/>
      <p:bldP spid="9" grpId="0" animBg="1"/>
      <p:bldP spid="10" grpId="0"/>
      <p:bldP spid="11" grpId="0"/>
      <p:bldP spid="12" grpId="0"/>
      <p:bldP spid="13" grpId="0"/>
      <p:bldP spid="14" grpId="0"/>
      <p:bldP spid="15" grpId="0"/>
      <p:bldP spid="17" grpId="0" animBg="1"/>
      <p:bldP spid="22" grpId="0"/>
      <p:bldP spid="23" grpId="0" animBg="1"/>
      <p:bldP spid="24" grpId="0" animBg="1"/>
      <p:bldP spid="27" grpId="0" animBg="1"/>
      <p:bldP spid="31" grpId="0"/>
      <p:bldP spid="34" grpId="0" animBg="1"/>
      <p:bldP spid="35" grpId="0" animBg="1"/>
      <p:bldP spid="36" grpId="0" animBg="1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91" grpId="0" animBg="1"/>
      <p:bldP spid="92" grpId="0"/>
      <p:bldP spid="93" grpId="0"/>
      <p:bldP spid="94" grpId="0"/>
      <p:bldP spid="95" grpId="0"/>
      <p:bldP spid="96" grpId="0" animBg="1"/>
    </p:bldLst>
  </p:timing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168</Words>
  <Application>Microsoft Office PowerPoint</Application>
  <PresentationFormat>Breitbild</PresentationFormat>
  <Paragraphs>37</Paragraphs>
  <Slides>1</Slides>
  <Notes>0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4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Office</vt:lpstr>
      <vt:lpstr>PowerPoint-Präsentation</vt:lpstr>
    </vt:vector>
  </TitlesOfParts>
  <Company>Albertus Magnus Realschule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Albertus AM. Magnus</dc:creator>
  <cp:lastModifiedBy>Albertus AM. Magnus</cp:lastModifiedBy>
  <cp:revision>9</cp:revision>
  <dcterms:created xsi:type="dcterms:W3CDTF">2020-06-10T16:05:25Z</dcterms:created>
  <dcterms:modified xsi:type="dcterms:W3CDTF">2020-06-10T16:42:53Z</dcterms:modified>
</cp:coreProperties>
</file>