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40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70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89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14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93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2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4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37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74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4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92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80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9B9BB-F5D2-4D79-A9DF-060333A09161}" type="datetimeFigureOut">
              <a:rPr lang="de-DE" smtClean="0"/>
              <a:t>07.01.2019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9E4AF-C63D-4658-81E8-4E8FFC33A5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62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899195" y="503833"/>
            <a:ext cx="6393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Teilbarkeitsregeln</a:t>
            </a:r>
            <a:endParaRPr lang="de-DE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862866" y="2194560"/>
            <a:ext cx="8466268" cy="22160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800" b="1" u="sng" dirty="0" smtClean="0">
                <a:solidFill>
                  <a:schemeClr val="tx1"/>
                </a:solidFill>
              </a:rPr>
              <a:t>Hilfestellung:</a:t>
            </a:r>
          </a:p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chemeClr val="tx1"/>
                </a:solidFill>
              </a:rPr>
              <a:t>Überprüfungsmöglichkeit, ob eine Zahl durch eine andere ohne Rest teilbar ist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6" name="Pfeil nach unten 5"/>
          <p:cNvSpPr/>
          <p:nvPr/>
        </p:nvSpPr>
        <p:spPr>
          <a:xfrm>
            <a:off x="5744584" y="4647304"/>
            <a:ext cx="699247" cy="71000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4480560" y="5593977"/>
            <a:ext cx="3227294" cy="9251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Keine Ergebnisse!!!</a:t>
            </a:r>
            <a:endParaRPr lang="de-DE" sz="20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13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38"/>
    </mc:Choice>
    <mc:Fallback>
      <p:transition spd="slow" advTm="4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10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144357" y="57248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10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letzte Ziffer eine Null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11641" y="2178191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230 : 10 = 23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240429" y="21781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231 : 10 = 23 Rest 1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731771" y="21781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232 : 10 = 23 Rest 2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7223113" y="21781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233 : 10 = 23 Rest 3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593997" y="21781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234 : 10 = 23 Rest 4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49593" y="29094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235 : 10 = 23 Rest 5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088849" y="29094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236 : 10 = 23 Rest 6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712639" y="2892902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237 : 10 = 23 Rest 7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336430" y="29094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238 : 10 = 23 Rest 8</a:t>
            </a:r>
            <a:endParaRPr lang="de-DE" sz="20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088848" y="364079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239 : 10 = 23 Rest 9</a:t>
            </a:r>
            <a:endParaRPr lang="de-DE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096000" y="3640791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240 : 10 = 24</a:t>
            </a:r>
            <a:endParaRPr lang="de-DE" sz="2000" b="1" dirty="0"/>
          </a:p>
        </p:txBody>
      </p:sp>
      <p:sp>
        <p:nvSpPr>
          <p:cNvPr id="16" name="Ellipse 15"/>
          <p:cNvSpPr/>
          <p:nvPr/>
        </p:nvSpPr>
        <p:spPr>
          <a:xfrm>
            <a:off x="728094" y="2218775"/>
            <a:ext cx="177776" cy="31478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witterblitz 17"/>
          <p:cNvSpPr/>
          <p:nvPr/>
        </p:nvSpPr>
        <p:spPr>
          <a:xfrm>
            <a:off x="4426158" y="201656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ewitterblitz 18"/>
          <p:cNvSpPr/>
          <p:nvPr/>
        </p:nvSpPr>
        <p:spPr>
          <a:xfrm>
            <a:off x="6897874" y="200533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ewitterblitz 19"/>
          <p:cNvSpPr/>
          <p:nvPr/>
        </p:nvSpPr>
        <p:spPr>
          <a:xfrm>
            <a:off x="9369065" y="2005330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ewitterblitz 20"/>
          <p:cNvSpPr/>
          <p:nvPr/>
        </p:nvSpPr>
        <p:spPr>
          <a:xfrm>
            <a:off x="11721473" y="202324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witterblitz 21"/>
          <p:cNvSpPr/>
          <p:nvPr/>
        </p:nvSpPr>
        <p:spPr>
          <a:xfrm>
            <a:off x="2486989" y="2715335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ewitterblitz 22"/>
          <p:cNvSpPr/>
          <p:nvPr/>
        </p:nvSpPr>
        <p:spPr>
          <a:xfrm>
            <a:off x="5250345" y="275116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ewitterblitz 23"/>
          <p:cNvSpPr/>
          <p:nvPr/>
        </p:nvSpPr>
        <p:spPr>
          <a:xfrm>
            <a:off x="7873853" y="271533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witterblitz 24"/>
          <p:cNvSpPr/>
          <p:nvPr/>
        </p:nvSpPr>
        <p:spPr>
          <a:xfrm>
            <a:off x="10482383" y="2749368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ewitterblitz 25"/>
          <p:cNvSpPr/>
          <p:nvPr/>
        </p:nvSpPr>
        <p:spPr>
          <a:xfrm>
            <a:off x="5250345" y="349252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1995635" y="2148908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7625420" y="3630229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6429676" y="3670444"/>
            <a:ext cx="177776" cy="31478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2567671" y="2214171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5064237" y="2217318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7551840" y="2202938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9927041" y="2203586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666048" y="2946976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3441935" y="2952325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6044359" y="2935563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8661900" y="2946976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3441935" y="3712998"/>
            <a:ext cx="177776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0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46"/>
    </mc:Choice>
    <mc:Fallback>
      <p:transition spd="slow" advTm="7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11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144357" y="57248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11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alternierende Quersumme durch 11 teilbar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75464" y="2828462"/>
            <a:ext cx="235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276 507: 11 = 25 137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971458" y="3765060"/>
            <a:ext cx="3063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275 607: 11 = 25 055 Rest 2</a:t>
            </a:r>
            <a:endParaRPr lang="de-DE" sz="2000" b="1" dirty="0"/>
          </a:p>
        </p:txBody>
      </p:sp>
      <p:sp>
        <p:nvSpPr>
          <p:cNvPr id="7" name="Freihandform 6"/>
          <p:cNvSpPr/>
          <p:nvPr/>
        </p:nvSpPr>
        <p:spPr>
          <a:xfrm>
            <a:off x="634133" y="272763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ewitterblitz 7"/>
          <p:cNvSpPr/>
          <p:nvPr/>
        </p:nvSpPr>
        <p:spPr>
          <a:xfrm>
            <a:off x="472769" y="3610112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6412555" y="1301674"/>
            <a:ext cx="4395629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Alternierende Quersumme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Ovale Legende 10"/>
          <p:cNvSpPr/>
          <p:nvPr/>
        </p:nvSpPr>
        <p:spPr>
          <a:xfrm>
            <a:off x="7691718" y="139849"/>
            <a:ext cx="3334870" cy="666975"/>
          </a:xfrm>
          <a:prstGeom prst="wedgeEllipseCallout">
            <a:avLst>
              <a:gd name="adj1" fmla="val -43414"/>
              <a:gd name="adj2" fmla="val 144758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Vorzeichen wechseln von „+“ nach „-“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06658" y="2236148"/>
            <a:ext cx="320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Beginnend bei der letzten Ziffer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7267692" y="2840997"/>
            <a:ext cx="268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7 – 0 + 5 – 6 + 7 – 2 = 11</a:t>
            </a:r>
            <a:endParaRPr lang="de-DE" sz="2000" b="1" dirty="0"/>
          </a:p>
        </p:txBody>
      </p:sp>
      <p:sp>
        <p:nvSpPr>
          <p:cNvPr id="14" name="Ellipse 13"/>
          <p:cNvSpPr/>
          <p:nvPr/>
        </p:nvSpPr>
        <p:spPr>
          <a:xfrm>
            <a:off x="9541368" y="2885987"/>
            <a:ext cx="355553" cy="31478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10199487" y="284099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/>
          <p:cNvCxnSpPr>
            <a:stCxn id="5" idx="3"/>
            <a:endCxn id="13" idx="1"/>
          </p:cNvCxnSpPr>
          <p:nvPr/>
        </p:nvCxnSpPr>
        <p:spPr>
          <a:xfrm>
            <a:off x="3535405" y="3028517"/>
            <a:ext cx="3732287" cy="125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267692" y="3765060"/>
            <a:ext cx="268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7 – 0 + 6 – 5 + 7 – 2 = 13</a:t>
            </a:r>
            <a:endParaRPr lang="de-DE" sz="2000" b="1" dirty="0"/>
          </a:p>
        </p:txBody>
      </p:sp>
      <p:sp>
        <p:nvSpPr>
          <p:cNvPr id="20" name="Gewitterblitz 19"/>
          <p:cNvSpPr/>
          <p:nvPr/>
        </p:nvSpPr>
        <p:spPr>
          <a:xfrm>
            <a:off x="10209686" y="3645578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/>
          <p:cNvCxnSpPr>
            <a:stCxn id="6" idx="3"/>
            <a:endCxn id="19" idx="1"/>
          </p:cNvCxnSpPr>
          <p:nvPr/>
        </p:nvCxnSpPr>
        <p:spPr>
          <a:xfrm>
            <a:off x="4034861" y="3965115"/>
            <a:ext cx="32328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9510197" y="3823226"/>
            <a:ext cx="355553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51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41"/>
    </mc:Choice>
    <mc:Fallback>
      <p:transition spd="slow" advTm="120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9" grpId="0"/>
      <p:bldP spid="20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12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144357" y="57248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12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sie durch 3 und 4 teilbar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27946" y="1441060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3 324 : 12 = 277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823985" y="1446671"/>
            <a:ext cx="254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3 344 : 12 = 278 Rest 8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223486" y="1446671"/>
            <a:ext cx="254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3 315 : 12 = 276 Rest 3</a:t>
            </a:r>
            <a:endParaRPr lang="de-DE" sz="2000" b="1" dirty="0"/>
          </a:p>
        </p:txBody>
      </p:sp>
      <p:sp>
        <p:nvSpPr>
          <p:cNvPr id="8" name="Abgerundetes Rechteck 7"/>
          <p:cNvSpPr/>
          <p:nvPr/>
        </p:nvSpPr>
        <p:spPr>
          <a:xfrm>
            <a:off x="4823985" y="188258"/>
            <a:ext cx="2519155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12 = 3 x 4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279699" y="2529428"/>
            <a:ext cx="1635162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Quersumme durch 3?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18088" y="3787486"/>
            <a:ext cx="1635162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Teilbarkeit durch 4?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44357" y="262983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+ 3 + 2 + 4 = 12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114386" y="262983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+ 3 + 4 + 4 = 14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526325" y="261445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+ 3 + 1 + 5 = 12</a:t>
            </a:r>
            <a:endParaRPr lang="de-DE" sz="20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2485099" y="3872509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24 : 4 = 3</a:t>
            </a:r>
            <a:endParaRPr lang="de-DE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402645" y="3865732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44 : 4 = 11</a:t>
            </a:r>
            <a:endParaRPr lang="de-DE" sz="20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8515336" y="3865732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15 : 4 = 3 Rest 3</a:t>
            </a:r>
            <a:endParaRPr lang="de-DE" sz="2000" b="1" dirty="0"/>
          </a:p>
        </p:txBody>
      </p:sp>
      <p:sp>
        <p:nvSpPr>
          <p:cNvPr id="17" name="Freihandform 16"/>
          <p:cNvSpPr/>
          <p:nvPr/>
        </p:nvSpPr>
        <p:spPr>
          <a:xfrm>
            <a:off x="4002025" y="1410399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4135545" y="2614450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3684596" y="3841193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6683678" y="3834173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10606151" y="2529428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witterblitz 21"/>
          <p:cNvSpPr/>
          <p:nvPr/>
        </p:nvSpPr>
        <p:spPr>
          <a:xfrm>
            <a:off x="7343140" y="1286112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ewitterblitz 22"/>
          <p:cNvSpPr/>
          <p:nvPr/>
        </p:nvSpPr>
        <p:spPr>
          <a:xfrm>
            <a:off x="7052737" y="2436948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ewitterblitz 23"/>
          <p:cNvSpPr/>
          <p:nvPr/>
        </p:nvSpPr>
        <p:spPr>
          <a:xfrm>
            <a:off x="10717766" y="128611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witterblitz 24"/>
          <p:cNvSpPr/>
          <p:nvPr/>
        </p:nvSpPr>
        <p:spPr>
          <a:xfrm>
            <a:off x="10303312" y="3637152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1988435" y="2025084"/>
            <a:ext cx="2702531" cy="2659820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4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09"/>
    </mc:Choice>
    <mc:Fallback>
      <p:transition spd="slow" advTm="10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>
          <a:xfrm>
            <a:off x="8527143" y="4782364"/>
            <a:ext cx="659802" cy="57015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13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2144357" y="57248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13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Wechselsumme dritter Stufe durch 13 teilbar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28478" y="273281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3 371 134 : 13 = 259 318</a:t>
            </a:r>
            <a:endParaRPr lang="de-DE" sz="2000" b="1" dirty="0"/>
          </a:p>
        </p:txBody>
      </p:sp>
      <p:sp>
        <p:nvSpPr>
          <p:cNvPr id="6" name="Abgerundetes Rechteck 5"/>
          <p:cNvSpPr/>
          <p:nvPr/>
        </p:nvSpPr>
        <p:spPr>
          <a:xfrm>
            <a:off x="279699" y="1045733"/>
            <a:ext cx="4636546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Teile die Zahl in 3er Blöcke, beginne rechts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8548744" y="1045732"/>
            <a:ext cx="659802" cy="5701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134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48399" y="1146143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1. Block</a:t>
            </a:r>
            <a:endParaRPr lang="de-DE" sz="2000" b="1" dirty="0"/>
          </a:p>
        </p:txBody>
      </p:sp>
      <p:sp>
        <p:nvSpPr>
          <p:cNvPr id="9" name="Abgerundetes Rechteck 8"/>
          <p:cNvSpPr/>
          <p:nvPr/>
        </p:nvSpPr>
        <p:spPr>
          <a:xfrm>
            <a:off x="8548744" y="1720928"/>
            <a:ext cx="659802" cy="57015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371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48399" y="1821339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2. Block</a:t>
            </a:r>
            <a:endParaRPr lang="de-DE" sz="2000" b="1" dirty="0"/>
          </a:p>
        </p:txBody>
      </p:sp>
      <p:sp>
        <p:nvSpPr>
          <p:cNvPr id="11" name="Abgerundetes Rechteck 10"/>
          <p:cNvSpPr/>
          <p:nvPr/>
        </p:nvSpPr>
        <p:spPr>
          <a:xfrm>
            <a:off x="8527143" y="2396124"/>
            <a:ext cx="659802" cy="5701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26798" y="2496535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3. Block</a:t>
            </a:r>
            <a:endParaRPr lang="de-DE" sz="2000" b="1" dirty="0"/>
          </a:p>
        </p:txBody>
      </p:sp>
      <p:sp>
        <p:nvSpPr>
          <p:cNvPr id="13" name="Abgerundetes Rechteck 12"/>
          <p:cNvSpPr/>
          <p:nvPr/>
        </p:nvSpPr>
        <p:spPr>
          <a:xfrm>
            <a:off x="279699" y="3214441"/>
            <a:ext cx="4636546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Addiere alle ungeraden und geraden Blöcke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740086" y="3299463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1. Block + 3. Block</a:t>
            </a:r>
            <a:endParaRPr lang="de-DE" sz="2000" b="1" dirty="0"/>
          </a:p>
        </p:txBody>
      </p:sp>
      <p:sp>
        <p:nvSpPr>
          <p:cNvPr id="16" name="Abgerundetes Rechteck 15"/>
          <p:cNvSpPr/>
          <p:nvPr/>
        </p:nvSpPr>
        <p:spPr>
          <a:xfrm>
            <a:off x="8548744" y="3214440"/>
            <a:ext cx="659802" cy="5701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134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9642886" y="3214440"/>
            <a:ext cx="659802" cy="5701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269263" y="329946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+</a:t>
            </a:r>
            <a:endParaRPr lang="de-DE" sz="20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0451520" y="329946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=</a:t>
            </a:r>
            <a:endParaRPr lang="de-DE" sz="2000" b="1" dirty="0"/>
          </a:p>
        </p:txBody>
      </p:sp>
      <p:sp>
        <p:nvSpPr>
          <p:cNvPr id="20" name="Abgerundetes Rechteck 19"/>
          <p:cNvSpPr/>
          <p:nvPr/>
        </p:nvSpPr>
        <p:spPr>
          <a:xfrm>
            <a:off x="10913258" y="3214439"/>
            <a:ext cx="659802" cy="5701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137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8548744" y="4048188"/>
            <a:ext cx="659802" cy="57015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371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8399" y="4148599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2. Block</a:t>
            </a:r>
            <a:endParaRPr lang="de-DE" sz="2000" b="1" dirty="0"/>
          </a:p>
        </p:txBody>
      </p:sp>
      <p:sp>
        <p:nvSpPr>
          <p:cNvPr id="23" name="Abgerundetes Rechteck 22"/>
          <p:cNvSpPr/>
          <p:nvPr/>
        </p:nvSpPr>
        <p:spPr>
          <a:xfrm>
            <a:off x="279699" y="4782364"/>
            <a:ext cx="4636546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Bilde den Betrag der Differenz </a:t>
            </a:r>
            <a:endParaRPr lang="de-DE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5639064" y="4913552"/>
                <a:ext cx="27131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𝟏𝟑𝟕</m:t>
                          </m:r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𝟑𝟕𝟏</m:t>
                          </m:r>
                        </m:e>
                      </m:d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𝟐𝟑𝟒</m:t>
                          </m:r>
                        </m:e>
                      </m:d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064" y="4913552"/>
                <a:ext cx="2713179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feld 24"/>
          <p:cNvSpPr txBox="1"/>
          <p:nvPr/>
        </p:nvSpPr>
        <p:spPr>
          <a:xfrm>
            <a:off x="8590905" y="4913552"/>
            <a:ext cx="5754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000" b="1" dirty="0" smtClean="0"/>
              <a:t>= 234</a:t>
            </a:r>
            <a:endParaRPr lang="de-DE" sz="2000" b="1" dirty="0"/>
          </a:p>
        </p:txBody>
      </p:sp>
      <p:sp>
        <p:nvSpPr>
          <p:cNvPr id="27" name="Abgerundetes Rechteck 26"/>
          <p:cNvSpPr/>
          <p:nvPr/>
        </p:nvSpPr>
        <p:spPr>
          <a:xfrm>
            <a:off x="9642886" y="4782362"/>
            <a:ext cx="1712258" cy="570155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234 : 13 = 18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8" name="Freihandform 27"/>
          <p:cNvSpPr/>
          <p:nvPr/>
        </p:nvSpPr>
        <p:spPr>
          <a:xfrm>
            <a:off x="7592145" y="273281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/>
          <p:cNvSpPr/>
          <p:nvPr/>
        </p:nvSpPr>
        <p:spPr>
          <a:xfrm>
            <a:off x="11730402" y="4821376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1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15"/>
    </mc:Choice>
    <mc:Fallback>
      <p:transition spd="slow" advTm="13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4" grpId="0" animBg="1"/>
      <p:bldP spid="5" grpId="0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 animBg="1"/>
      <p:bldP spid="24" grpId="0"/>
      <p:bldP spid="25" grpId="0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3320527" y="0"/>
            <a:ext cx="5550946" cy="44106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ZUSAMMENFASSUNG</a:t>
            </a:r>
            <a:endParaRPr lang="de-DE" sz="2000" b="1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295078"/>
              </p:ext>
            </p:extLst>
          </p:nvPr>
        </p:nvGraphicFramePr>
        <p:xfrm>
          <a:off x="2031999" y="1657347"/>
          <a:ext cx="8128002" cy="50338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99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144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/>
                        <a:t>durch…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wenn…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2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letzte Ziffer eine „gerade“ Zahl ist.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3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Quersumme durch 3 teilbar ist.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4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aus den letzten beiden Ziffern gebildete Zahl durch 4 teilbar sind.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5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letzte Ziffer eine 0 oder 5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6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sie sowohl durch 2 als auch durch 3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7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auch jene Zahl durch 7 teilbar ist, die entsteht, wenn man das Doppelte der letzten Ziffer von der restlichen Zahl subtrahiert.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8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aus den letzten drei Ziffern gebildete Zahl durch 8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9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Quersumme durch 9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10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letzte Ziffer eine Null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11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alternierende Quersumme durch 11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12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sie durch 3 und 4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144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13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tx1"/>
                          </a:solidFill>
                        </a:rPr>
                        <a:t>die Wechselsumme dritter Stufe durch 13 teilbar ist.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>
          <a:xfrm>
            <a:off x="3210541" y="738524"/>
            <a:ext cx="5770918" cy="51877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teilbar durch …, wenn …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63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94"/>
    </mc:Choice>
    <mc:Fallback>
      <p:transition spd="slow" advTm="3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2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2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letzte Ziffer eine „gerade“ Zahl ist.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79699" y="146304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120 : 2 = 60 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777811" y="146304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242 : 2 = 121 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430971" y="1463040"/>
            <a:ext cx="2154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181 : 2 = 90 Rest 1 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058928" y="1463040"/>
            <a:ext cx="2284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333 : 2 = 166 Rest 1 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9535611" y="146304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464 : 2 = 232 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2072" y="2319311"/>
            <a:ext cx="2471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1 345 : 2 = 672 Rest 1 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2536385" y="3024349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2 176 : 2 = 1 088 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279832" y="2319311"/>
            <a:ext cx="2659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3 547 : 2 = 1 773 Rest 1 </a:t>
            </a:r>
            <a:endParaRPr lang="de-DE" sz="20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009965" y="3062559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9 168 : 2 = 4 584 </a:t>
            </a:r>
            <a:endParaRPr lang="de-DE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9271917" y="2319311"/>
            <a:ext cx="273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12 399: 2 = 6 199 Rest 1 </a:t>
            </a:r>
            <a:endParaRPr lang="de-DE" sz="2000" b="1" dirty="0"/>
          </a:p>
        </p:txBody>
      </p:sp>
      <p:sp>
        <p:nvSpPr>
          <p:cNvPr id="16" name="Gewitterblitz 15"/>
          <p:cNvSpPr/>
          <p:nvPr/>
        </p:nvSpPr>
        <p:spPr>
          <a:xfrm>
            <a:off x="4409606" y="1264477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witterblitz 16"/>
          <p:cNvSpPr/>
          <p:nvPr/>
        </p:nvSpPr>
        <p:spPr>
          <a:xfrm>
            <a:off x="9222520" y="1299596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witterblitz 17"/>
          <p:cNvSpPr/>
          <p:nvPr/>
        </p:nvSpPr>
        <p:spPr>
          <a:xfrm>
            <a:off x="2375021" y="214907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ewitterblitz 18"/>
          <p:cNvSpPr/>
          <p:nvPr/>
        </p:nvSpPr>
        <p:spPr>
          <a:xfrm>
            <a:off x="6766561" y="211057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ewitterblitz 19"/>
          <p:cNvSpPr/>
          <p:nvPr/>
        </p:nvSpPr>
        <p:spPr>
          <a:xfrm>
            <a:off x="11882243" y="214907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1731113" y="138825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6278787" y="1396842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11052673" y="1401088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422024" y="3077902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8882540" y="2984439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ewitterblitz 25"/>
          <p:cNvSpPr/>
          <p:nvPr/>
        </p:nvSpPr>
        <p:spPr>
          <a:xfrm>
            <a:off x="1730737" y="3669235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2072341" y="3839571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Zahlen enden mit</a:t>
            </a:r>
            <a:endParaRPr lang="de-DE" b="1" dirty="0"/>
          </a:p>
        </p:txBody>
      </p:sp>
      <p:sp>
        <p:nvSpPr>
          <p:cNvPr id="28" name="Ellipse 27"/>
          <p:cNvSpPr/>
          <p:nvPr/>
        </p:nvSpPr>
        <p:spPr>
          <a:xfrm>
            <a:off x="2737800" y="1499412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7367686" y="1497389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557062" y="2306141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4764736" y="2337496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9894737" y="2345191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4006915" y="3829290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419181" y="3829290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4831447" y="3829290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5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243713" y="3829290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7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655979" y="3829289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9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8" name="Freihandform 37"/>
          <p:cNvSpPr/>
          <p:nvPr/>
        </p:nvSpPr>
        <p:spPr>
          <a:xfrm>
            <a:off x="1730737" y="4717866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2072340" y="4750961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Zahlen enden mit</a:t>
            </a:r>
            <a:endParaRPr lang="de-DE" b="1" dirty="0"/>
          </a:p>
        </p:txBody>
      </p:sp>
      <p:sp>
        <p:nvSpPr>
          <p:cNvPr id="40" name="Ellipse 39"/>
          <p:cNvSpPr/>
          <p:nvPr/>
        </p:nvSpPr>
        <p:spPr>
          <a:xfrm>
            <a:off x="573447" y="1476884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>
            <a:off x="5091761" y="1472731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9871672" y="1481225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3058687" y="3077902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>
          <a:xfrm>
            <a:off x="7508600" y="3097103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>
          <a:xfrm>
            <a:off x="4006915" y="4750961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4419181" y="4748619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2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4831446" y="4760231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4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5243713" y="4746379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6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655977" y="4753758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8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50" name="Pfeil nach rechts 49"/>
          <p:cNvSpPr/>
          <p:nvPr/>
        </p:nvSpPr>
        <p:spPr>
          <a:xfrm>
            <a:off x="6569295" y="3839571"/>
            <a:ext cx="645186" cy="3534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bgerundetes Rechteck 50"/>
          <p:cNvSpPr/>
          <p:nvPr/>
        </p:nvSpPr>
        <p:spPr>
          <a:xfrm>
            <a:off x="7806424" y="3785136"/>
            <a:ext cx="2505242" cy="45204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„ungerade“ Zahlen</a:t>
            </a:r>
            <a:endParaRPr lang="de-DE" dirty="0"/>
          </a:p>
        </p:txBody>
      </p:sp>
      <p:sp>
        <p:nvSpPr>
          <p:cNvPr id="52" name="Pfeil nach rechts 51"/>
          <p:cNvSpPr/>
          <p:nvPr/>
        </p:nvSpPr>
        <p:spPr>
          <a:xfrm>
            <a:off x="6570440" y="4752437"/>
            <a:ext cx="645186" cy="353455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Abgerundetes Rechteck 52"/>
          <p:cNvSpPr/>
          <p:nvPr/>
        </p:nvSpPr>
        <p:spPr>
          <a:xfrm>
            <a:off x="7807569" y="4698002"/>
            <a:ext cx="2505242" cy="45204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„gerade“ Zahlen</a:t>
            </a:r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1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91"/>
    </mc:Choice>
    <mc:Fallback>
      <p:transition spd="slow" advTm="14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3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3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Quersumme durch 3 teilbar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36300" y="1420008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120 : 3 = 40</a:t>
            </a:r>
            <a:endParaRPr lang="de-D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054168" y="1420008"/>
                <a:ext cx="25422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𝟏𝟐𝟐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𝑹𝒆𝒔𝒕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168" y="1420008"/>
                <a:ext cx="2542299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849823" y="1419303"/>
                <a:ext cx="29491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𝟒𝟕𝟓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𝟏𝟏𝟓𝟖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𝑹𝒆𝒔𝒕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823" y="1419303"/>
                <a:ext cx="2949141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9153754" y="142000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22 641 : 3 = 7 547</a:t>
            </a:r>
            <a:endParaRPr lang="de-DE" sz="2000" b="1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704047" y="1819413"/>
            <a:ext cx="290864" cy="6003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1086521" y="1820118"/>
            <a:ext cx="21519" cy="6003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237129" y="1820118"/>
            <a:ext cx="194047" cy="6003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534827" y="2433302"/>
                <a:ext cx="1457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27" y="2433302"/>
                <a:ext cx="145713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766" r="-3347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Gerade Verbindung mit Pfeil 22"/>
          <p:cNvCxnSpPr/>
          <p:nvPr/>
        </p:nvCxnSpPr>
        <p:spPr>
          <a:xfrm flipH="1">
            <a:off x="3014528" y="1820116"/>
            <a:ext cx="201416" cy="60035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377310" y="1820116"/>
            <a:ext cx="20298" cy="60035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592235" y="1832949"/>
            <a:ext cx="121512" cy="5875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2863670" y="2445428"/>
                <a:ext cx="1457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70" y="2445428"/>
                <a:ext cx="145713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766" r="-3766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/>
              <p:cNvSpPr txBox="1"/>
              <p:nvPr/>
            </p:nvSpPr>
            <p:spPr>
              <a:xfrm>
                <a:off x="5849823" y="2420470"/>
                <a:ext cx="20085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39" name="Textfeld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823" y="2420470"/>
                <a:ext cx="200856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432" r="-2736" b="-88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8956744" y="2445428"/>
                <a:ext cx="24221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744" y="2445428"/>
                <a:ext cx="242213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759" r="-2010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Gerade Verbindung mit Pfeil 40"/>
          <p:cNvCxnSpPr/>
          <p:nvPr/>
        </p:nvCxnSpPr>
        <p:spPr>
          <a:xfrm flipH="1">
            <a:off x="5951257" y="1820116"/>
            <a:ext cx="80230" cy="60035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6267397" y="1832949"/>
            <a:ext cx="66929" cy="6124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6410605" y="1832949"/>
            <a:ext cx="323135" cy="6003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6570237" y="1832949"/>
            <a:ext cx="559608" cy="57469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H="1">
            <a:off x="9052321" y="1832949"/>
            <a:ext cx="166808" cy="6124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9387409" y="1832949"/>
            <a:ext cx="61017" cy="6124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>
            <a:off x="9616706" y="1832949"/>
            <a:ext cx="269572" cy="6124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>
          <a:xfrm>
            <a:off x="9780862" y="1832949"/>
            <a:ext cx="529739" cy="6124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/>
          <p:nvPr/>
        </p:nvCxnSpPr>
        <p:spPr>
          <a:xfrm>
            <a:off x="9886278" y="1820116"/>
            <a:ext cx="781153" cy="62531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/>
          <p:cNvSpPr/>
          <p:nvPr/>
        </p:nvSpPr>
        <p:spPr>
          <a:xfrm>
            <a:off x="1689366" y="2407639"/>
            <a:ext cx="355553" cy="31478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Ellipse 69"/>
          <p:cNvSpPr/>
          <p:nvPr/>
        </p:nvSpPr>
        <p:spPr>
          <a:xfrm>
            <a:off x="11057714" y="2419058"/>
            <a:ext cx="355553" cy="31478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/>
          <p:cNvSpPr/>
          <p:nvPr/>
        </p:nvSpPr>
        <p:spPr>
          <a:xfrm>
            <a:off x="4014614" y="2415964"/>
            <a:ext cx="355553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Ellipse 71"/>
          <p:cNvSpPr/>
          <p:nvPr/>
        </p:nvSpPr>
        <p:spPr>
          <a:xfrm>
            <a:off x="7517201" y="2382681"/>
            <a:ext cx="355553" cy="31478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Pfeil nach unten 72"/>
          <p:cNvSpPr/>
          <p:nvPr/>
        </p:nvSpPr>
        <p:spPr>
          <a:xfrm>
            <a:off x="994911" y="2972648"/>
            <a:ext cx="344655" cy="514350"/>
          </a:xfrm>
          <a:prstGeom prst="downArrow">
            <a:avLst/>
          </a:prstGeom>
          <a:solidFill>
            <a:srgbClr val="00B05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Pfeil nach unten 73"/>
          <p:cNvSpPr/>
          <p:nvPr/>
        </p:nvSpPr>
        <p:spPr>
          <a:xfrm>
            <a:off x="9823158" y="2972648"/>
            <a:ext cx="344655" cy="514350"/>
          </a:xfrm>
          <a:prstGeom prst="downArrow">
            <a:avLst/>
          </a:prstGeom>
          <a:solidFill>
            <a:srgbClr val="00B05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Pfeil nach unten 74"/>
          <p:cNvSpPr/>
          <p:nvPr/>
        </p:nvSpPr>
        <p:spPr>
          <a:xfrm>
            <a:off x="3419907" y="2961669"/>
            <a:ext cx="344655" cy="514350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 nach unten 75"/>
          <p:cNvSpPr/>
          <p:nvPr/>
        </p:nvSpPr>
        <p:spPr>
          <a:xfrm>
            <a:off x="6621532" y="2972648"/>
            <a:ext cx="344655" cy="514350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Textfeld 76"/>
          <p:cNvSpPr txBox="1"/>
          <p:nvPr/>
        </p:nvSpPr>
        <p:spPr>
          <a:xfrm>
            <a:off x="313607" y="3924075"/>
            <a:ext cx="170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: 3 = 1 Rest 0</a:t>
            </a:r>
            <a:endParaRPr lang="de-DE" sz="2000" b="1" dirty="0"/>
          </a:p>
        </p:txBody>
      </p:sp>
      <p:sp>
        <p:nvSpPr>
          <p:cNvPr id="78" name="Textfeld 77"/>
          <p:cNvSpPr txBox="1"/>
          <p:nvPr/>
        </p:nvSpPr>
        <p:spPr>
          <a:xfrm>
            <a:off x="2738603" y="3905581"/>
            <a:ext cx="170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5 : 3 = 1 Rest 2</a:t>
            </a:r>
            <a:endParaRPr lang="de-DE" sz="2000" b="1" dirty="0"/>
          </a:p>
        </p:txBody>
      </p:sp>
      <p:sp>
        <p:nvSpPr>
          <p:cNvPr id="79" name="Textfeld 78"/>
          <p:cNvSpPr txBox="1"/>
          <p:nvPr/>
        </p:nvSpPr>
        <p:spPr>
          <a:xfrm>
            <a:off x="5875306" y="3924075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19 : 3 = 6 Rest 1</a:t>
            </a:r>
            <a:endParaRPr lang="de-DE" sz="2000" b="1" dirty="0"/>
          </a:p>
        </p:txBody>
      </p:sp>
      <p:sp>
        <p:nvSpPr>
          <p:cNvPr id="80" name="Textfeld 79"/>
          <p:cNvSpPr txBox="1"/>
          <p:nvPr/>
        </p:nvSpPr>
        <p:spPr>
          <a:xfrm>
            <a:off x="9076932" y="3924075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15 : 3 = 5 Rest 0</a:t>
            </a:r>
            <a:endParaRPr lang="de-DE" sz="2000" b="1" dirty="0"/>
          </a:p>
        </p:txBody>
      </p:sp>
      <p:sp>
        <p:nvSpPr>
          <p:cNvPr id="81" name="Abgerundetes Rechteck 80"/>
          <p:cNvSpPr/>
          <p:nvPr/>
        </p:nvSpPr>
        <p:spPr>
          <a:xfrm>
            <a:off x="5672981" y="2387331"/>
            <a:ext cx="1727926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Abgerundetes Rechteck 81"/>
          <p:cNvSpPr/>
          <p:nvPr/>
        </p:nvSpPr>
        <p:spPr>
          <a:xfrm>
            <a:off x="2828989" y="2397520"/>
            <a:ext cx="1109346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Abgerundetes Rechteck 82"/>
          <p:cNvSpPr/>
          <p:nvPr/>
        </p:nvSpPr>
        <p:spPr>
          <a:xfrm>
            <a:off x="454354" y="2419058"/>
            <a:ext cx="1109346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Abgerundetes Rechteck 83"/>
          <p:cNvSpPr/>
          <p:nvPr/>
        </p:nvSpPr>
        <p:spPr>
          <a:xfrm>
            <a:off x="8944339" y="2411795"/>
            <a:ext cx="1851481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Wolke 84"/>
          <p:cNvSpPr/>
          <p:nvPr/>
        </p:nvSpPr>
        <p:spPr>
          <a:xfrm>
            <a:off x="6966187" y="129710"/>
            <a:ext cx="3947851" cy="1279454"/>
          </a:xfrm>
          <a:prstGeom prst="cloud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/>
                </a:solidFill>
              </a:rPr>
              <a:t>QUERSUMME</a:t>
            </a:r>
            <a:endParaRPr lang="de-DE" sz="3200" b="1" dirty="0">
              <a:solidFill>
                <a:schemeClr val="tx1"/>
              </a:solidFill>
            </a:endParaRPr>
          </a:p>
        </p:txBody>
      </p:sp>
      <p:sp>
        <p:nvSpPr>
          <p:cNvPr id="86" name="Freihandform 85"/>
          <p:cNvSpPr/>
          <p:nvPr/>
        </p:nvSpPr>
        <p:spPr>
          <a:xfrm>
            <a:off x="2339238" y="144197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 86"/>
          <p:cNvSpPr/>
          <p:nvPr/>
        </p:nvSpPr>
        <p:spPr>
          <a:xfrm>
            <a:off x="11268828" y="1409164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Gewitterblitz 87"/>
          <p:cNvSpPr/>
          <p:nvPr/>
        </p:nvSpPr>
        <p:spPr>
          <a:xfrm>
            <a:off x="5518831" y="1264355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Gewitterblitz 88"/>
          <p:cNvSpPr/>
          <p:nvPr/>
        </p:nvSpPr>
        <p:spPr>
          <a:xfrm>
            <a:off x="8748545" y="127112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Freihandform 89"/>
          <p:cNvSpPr/>
          <p:nvPr/>
        </p:nvSpPr>
        <p:spPr>
          <a:xfrm>
            <a:off x="2068265" y="392407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Freihandform 90"/>
          <p:cNvSpPr/>
          <p:nvPr/>
        </p:nvSpPr>
        <p:spPr>
          <a:xfrm>
            <a:off x="10942646" y="3946628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Gewitterblitz 91"/>
          <p:cNvSpPr/>
          <p:nvPr/>
        </p:nvSpPr>
        <p:spPr>
          <a:xfrm>
            <a:off x="4430104" y="374657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Gewitterblitz 92"/>
          <p:cNvSpPr/>
          <p:nvPr/>
        </p:nvSpPr>
        <p:spPr>
          <a:xfrm>
            <a:off x="7646034" y="3746572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18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97"/>
    </mc:Choice>
    <mc:Fallback>
      <p:transition spd="slow" advTm="13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19" grpId="0"/>
      <p:bldP spid="27" grpId="0"/>
      <p:bldP spid="39" grpId="0"/>
      <p:bldP spid="40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4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4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>
                <a:solidFill>
                  <a:schemeClr val="tx1"/>
                </a:solidFill>
              </a:rPr>
              <a:t>w</a:t>
            </a:r>
            <a:r>
              <a:rPr lang="de-DE" sz="2000" b="1" dirty="0" smtClean="0">
                <a:solidFill>
                  <a:schemeClr val="tx1"/>
                </a:solidFill>
              </a:rPr>
              <a:t>enn die aus den letzten beiden Ziffern gebildete Zahl durch 4 teilbar sind.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36300" y="151447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144 : 4 = 36</a:t>
            </a:r>
            <a:endParaRPr lang="de-DE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90953" y="1514475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266 : 4 = 66 Rest 2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449069" y="1514475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3 796 : 4 = 949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863105" y="1514475"/>
            <a:ext cx="2673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12 375 : 4 = 3093 Rest 3</a:t>
            </a:r>
            <a:endParaRPr lang="de-DE" sz="2000" b="1" dirty="0"/>
          </a:p>
        </p:txBody>
      </p:sp>
      <p:sp>
        <p:nvSpPr>
          <p:cNvPr id="8" name="Freihandform 7"/>
          <p:cNvSpPr/>
          <p:nvPr/>
        </p:nvSpPr>
        <p:spPr>
          <a:xfrm>
            <a:off x="2339238" y="144197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witterblitz 8"/>
          <p:cNvSpPr/>
          <p:nvPr/>
        </p:nvSpPr>
        <p:spPr>
          <a:xfrm>
            <a:off x="5520490" y="1359527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ewitterblitz 9"/>
          <p:cNvSpPr/>
          <p:nvPr/>
        </p:nvSpPr>
        <p:spPr>
          <a:xfrm>
            <a:off x="11536979" y="1370569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8153942" y="151447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1028700" y="1550848"/>
            <a:ext cx="32667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839025" y="1532160"/>
            <a:ext cx="32667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488845" y="1532159"/>
            <a:ext cx="32667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9358374" y="1501556"/>
            <a:ext cx="32667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872367" y="4264645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44 : 4 = 11 </a:t>
            </a:r>
            <a:endParaRPr lang="de-DE" sz="20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3363088" y="4264645"/>
            <a:ext cx="202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66 : 4 = 16 Rest 1 </a:t>
            </a:r>
            <a:endParaRPr lang="de-DE" sz="2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6643833" y="4264645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96 : 4 = 24 </a:t>
            </a:r>
            <a:endParaRPr lang="de-DE" sz="20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9221117" y="4264645"/>
            <a:ext cx="2024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75 : 4 = 18 Rest 3 </a:t>
            </a:r>
            <a:endParaRPr lang="de-DE" sz="2000" b="1" dirty="0"/>
          </a:p>
        </p:txBody>
      </p:sp>
      <p:sp>
        <p:nvSpPr>
          <p:cNvPr id="28" name="Freihandform 27"/>
          <p:cNvSpPr/>
          <p:nvPr/>
        </p:nvSpPr>
        <p:spPr>
          <a:xfrm>
            <a:off x="2339238" y="426464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/>
          <p:cNvSpPr/>
          <p:nvPr/>
        </p:nvSpPr>
        <p:spPr>
          <a:xfrm>
            <a:off x="8148083" y="4264644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Gewitterblitz 29"/>
          <p:cNvSpPr/>
          <p:nvPr/>
        </p:nvSpPr>
        <p:spPr>
          <a:xfrm>
            <a:off x="5570800" y="3931020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Gewitterblitz 30"/>
          <p:cNvSpPr/>
          <p:nvPr/>
        </p:nvSpPr>
        <p:spPr>
          <a:xfrm>
            <a:off x="11537740" y="3957541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872367" y="2798318"/>
            <a:ext cx="4395629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Wir wissen: 	100 : 4 = 25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5453599" y="2798317"/>
            <a:ext cx="6244744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Alle Vielfachen von 100 können vernachlässigt werden!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0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93"/>
    </mc:Choice>
    <mc:Fallback>
      <p:transition spd="slow" advTm="9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8" grpId="0" animBg="1"/>
      <p:bldP spid="29" grpId="0" animBg="1"/>
      <p:bldP spid="30" grpId="0" animBg="1"/>
      <p:bldP spid="31" grpId="0" animBg="1"/>
      <p:bldP spid="11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5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5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letzte Ziffer eine 0 oder 5 ist.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815990" y="2218001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815 : 5 = 163</a:t>
            </a:r>
            <a:endParaRPr lang="de-DE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341577" y="112662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220 : 5 = 44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29181" y="112662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341 : 5 = 68 Rest 1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6253331" y="112662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282 : 5 = 56 Rest 2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8774762" y="1126620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973 : 5 = 194 Rest 3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89846" y="2218001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484 : 5 = 96 Rest 4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188409" y="2218001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676 : 5 = 135 Rest 1</a:t>
            </a:r>
            <a:endParaRPr lang="de-DE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8774761" y="2218001"/>
            <a:ext cx="241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1 137 : 5 = 227 Rest 2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000711" y="3309383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128 : 5 = 25 Rest 3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8868536" y="3309382"/>
            <a:ext cx="222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549 : 5 = 109 Rest 4</a:t>
            </a:r>
            <a:endParaRPr lang="de-DE" sz="2000" b="1" dirty="0"/>
          </a:p>
        </p:txBody>
      </p:sp>
      <p:sp>
        <p:nvSpPr>
          <p:cNvPr id="14" name="Freihandform 13"/>
          <p:cNvSpPr/>
          <p:nvPr/>
        </p:nvSpPr>
        <p:spPr>
          <a:xfrm>
            <a:off x="5602421" y="2218001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ewitterblitz 14"/>
          <p:cNvSpPr/>
          <p:nvPr/>
        </p:nvSpPr>
        <p:spPr>
          <a:xfrm>
            <a:off x="5625973" y="988816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2864245" y="1091412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witterblitz 16"/>
          <p:cNvSpPr/>
          <p:nvPr/>
        </p:nvSpPr>
        <p:spPr>
          <a:xfrm>
            <a:off x="8320396" y="988815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witterblitz 17"/>
          <p:cNvSpPr/>
          <p:nvPr/>
        </p:nvSpPr>
        <p:spPr>
          <a:xfrm>
            <a:off x="11001397" y="98881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ewitterblitz 18"/>
          <p:cNvSpPr/>
          <p:nvPr/>
        </p:nvSpPr>
        <p:spPr>
          <a:xfrm>
            <a:off x="3120304" y="206305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ewitterblitz 19"/>
          <p:cNvSpPr/>
          <p:nvPr/>
        </p:nvSpPr>
        <p:spPr>
          <a:xfrm>
            <a:off x="8433538" y="2040499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ewitterblitz 20"/>
          <p:cNvSpPr/>
          <p:nvPr/>
        </p:nvSpPr>
        <p:spPr>
          <a:xfrm>
            <a:off x="11195286" y="206305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witterblitz 21"/>
          <p:cNvSpPr/>
          <p:nvPr/>
        </p:nvSpPr>
        <p:spPr>
          <a:xfrm>
            <a:off x="3120304" y="315443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Gewitterblitz 22"/>
          <p:cNvSpPr/>
          <p:nvPr/>
        </p:nvSpPr>
        <p:spPr>
          <a:xfrm>
            <a:off x="11162761" y="3123796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1663647" y="1144806"/>
            <a:ext cx="232312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4128261" y="2236186"/>
            <a:ext cx="232312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846868" y="1144806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6544034" y="1144805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9077093" y="1144804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1320014" y="2238051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6517102" y="2228167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9245062" y="2211132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1313520" y="3345755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9137918" y="3327567"/>
            <a:ext cx="232312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3617968" y="4885701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ewitterblitz 34"/>
          <p:cNvSpPr/>
          <p:nvPr/>
        </p:nvSpPr>
        <p:spPr>
          <a:xfrm>
            <a:off x="3528981" y="4213792"/>
            <a:ext cx="250352" cy="54394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4079180" y="4251306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Zahlen enden mit</a:t>
            </a:r>
            <a:endParaRPr lang="de-DE" b="1" dirty="0"/>
          </a:p>
        </p:txBody>
      </p:sp>
      <p:sp>
        <p:nvSpPr>
          <p:cNvPr id="37" name="Ellipse 36"/>
          <p:cNvSpPr/>
          <p:nvPr/>
        </p:nvSpPr>
        <p:spPr>
          <a:xfrm>
            <a:off x="6013754" y="4241025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6426020" y="4241025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2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838286" y="4241025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7250552" y="4241025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4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7662818" y="4241024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6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8075084" y="4251306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7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8487350" y="4241023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8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8899616" y="4241022"/>
            <a:ext cx="205425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9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079179" y="4901245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Zahlen enden mit</a:t>
            </a:r>
            <a:endParaRPr lang="de-DE" b="1" dirty="0"/>
          </a:p>
        </p:txBody>
      </p:sp>
      <p:sp>
        <p:nvSpPr>
          <p:cNvPr id="46" name="Ellipse 45"/>
          <p:cNvSpPr/>
          <p:nvPr/>
        </p:nvSpPr>
        <p:spPr>
          <a:xfrm>
            <a:off x="5990655" y="4889691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6431494" y="4874755"/>
            <a:ext cx="20542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5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48" name="Audio 4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85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85"/>
    </mc:Choice>
    <mc:Fallback>
      <p:transition spd="slow" advTm="9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6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6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sie sowohl durch 2 als auch durch 3 teilbar ist.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313816" y="215047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123 : 6 = 20 Rest 3</a:t>
            </a:r>
            <a:endParaRPr lang="de-DE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155430" y="2151492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121 : 6 = 20 Rest 1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79699" y="2093630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120 : 6 = 20</a:t>
            </a:r>
            <a:endParaRPr lang="de-D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Wolke 6"/>
              <p:cNvSpPr/>
              <p:nvPr/>
            </p:nvSpPr>
            <p:spPr>
              <a:xfrm>
                <a:off x="3867149" y="139849"/>
                <a:ext cx="4457700" cy="1160314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de-DE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de-D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Wolk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49" y="139849"/>
                <a:ext cx="4457700" cy="1160314"/>
              </a:xfrm>
              <a:prstGeom prst="cloud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9893009" y="215047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124 : 6 = 20 Rest 4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418959" y="343845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125 : 6 = 20 Rest 5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6413747" y="3412158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126 : 6 = 21</a:t>
            </a:r>
            <a:endParaRPr lang="de-DE" sz="2000" b="1" dirty="0"/>
          </a:p>
        </p:txBody>
      </p:sp>
      <p:sp>
        <p:nvSpPr>
          <p:cNvPr id="11" name="Ellipse 10"/>
          <p:cNvSpPr/>
          <p:nvPr/>
        </p:nvSpPr>
        <p:spPr>
          <a:xfrm>
            <a:off x="5730752" y="348995"/>
            <a:ext cx="512886" cy="685800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540456" y="2129860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10194281" y="2160822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04255" y="3409314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734623" y="2150470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122 : 6 = 20 Rest 2</a:t>
            </a:r>
            <a:endParaRPr lang="de-DE" sz="2000" b="1" dirty="0"/>
          </a:p>
        </p:txBody>
      </p:sp>
      <p:sp>
        <p:nvSpPr>
          <p:cNvPr id="17" name="Ellipse 16"/>
          <p:cNvSpPr/>
          <p:nvPr/>
        </p:nvSpPr>
        <p:spPr>
          <a:xfrm>
            <a:off x="5027330" y="2136552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6459452" y="343540"/>
            <a:ext cx="512886" cy="685800"/>
          </a:xfrm>
          <a:prstGeom prst="ellipse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79699" y="2136552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114896" y="2183537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4665033" y="2177566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7228762" y="2160822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9834770" y="2177566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3414348" y="3450347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6367889" y="3450347"/>
            <a:ext cx="618736" cy="357188"/>
          </a:xfrm>
          <a:prstGeom prst="ellips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402681" y="2711682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3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733632" y="2711682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4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387313" y="2711682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5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847498" y="2711716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6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0486527" y="2711682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7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867149" y="3965163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8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463246" y="3968635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QS = 9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37" name="Gewitterblitz 36"/>
          <p:cNvSpPr/>
          <p:nvPr/>
        </p:nvSpPr>
        <p:spPr>
          <a:xfrm>
            <a:off x="3518226" y="2680657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Freihandform 41"/>
          <p:cNvSpPr/>
          <p:nvPr/>
        </p:nvSpPr>
        <p:spPr>
          <a:xfrm>
            <a:off x="7412833" y="4010327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Gewitterblitz 43"/>
          <p:cNvSpPr/>
          <p:nvPr/>
        </p:nvSpPr>
        <p:spPr>
          <a:xfrm>
            <a:off x="2561926" y="1918914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Gewitterblitz 44"/>
          <p:cNvSpPr/>
          <p:nvPr/>
        </p:nvSpPr>
        <p:spPr>
          <a:xfrm>
            <a:off x="6195123" y="2710924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 45"/>
          <p:cNvSpPr/>
          <p:nvPr/>
        </p:nvSpPr>
        <p:spPr>
          <a:xfrm>
            <a:off x="5351240" y="1929023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Freihandform 46"/>
          <p:cNvSpPr/>
          <p:nvPr/>
        </p:nvSpPr>
        <p:spPr>
          <a:xfrm>
            <a:off x="10448601" y="1938215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reihandform 47"/>
          <p:cNvSpPr/>
          <p:nvPr/>
        </p:nvSpPr>
        <p:spPr>
          <a:xfrm>
            <a:off x="6986625" y="3189957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Freihandform 48"/>
          <p:cNvSpPr/>
          <p:nvPr/>
        </p:nvSpPr>
        <p:spPr>
          <a:xfrm>
            <a:off x="794776" y="1845354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Freihandform 49"/>
          <p:cNvSpPr/>
          <p:nvPr/>
        </p:nvSpPr>
        <p:spPr>
          <a:xfrm>
            <a:off x="1282740" y="2757468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2451173" y="2174138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/>
          <p:cNvSpPr/>
          <p:nvPr/>
        </p:nvSpPr>
        <p:spPr>
          <a:xfrm>
            <a:off x="7619807" y="2170607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/>
          <p:cNvSpPr/>
          <p:nvPr/>
        </p:nvSpPr>
        <p:spPr>
          <a:xfrm>
            <a:off x="3720199" y="3453885"/>
            <a:ext cx="254320" cy="357188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Gewitterblitz 53"/>
          <p:cNvSpPr/>
          <p:nvPr/>
        </p:nvSpPr>
        <p:spPr>
          <a:xfrm>
            <a:off x="7710594" y="1915323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Gewitterblitz 54"/>
          <p:cNvSpPr/>
          <p:nvPr/>
        </p:nvSpPr>
        <p:spPr>
          <a:xfrm>
            <a:off x="3780766" y="3212330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Gewitterblitz 56"/>
          <p:cNvSpPr/>
          <p:nvPr/>
        </p:nvSpPr>
        <p:spPr>
          <a:xfrm>
            <a:off x="11342852" y="2703544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reihandform 57"/>
          <p:cNvSpPr/>
          <p:nvPr/>
        </p:nvSpPr>
        <p:spPr>
          <a:xfrm>
            <a:off x="8703823" y="2785727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Gewitterblitz 58"/>
          <p:cNvSpPr/>
          <p:nvPr/>
        </p:nvSpPr>
        <p:spPr>
          <a:xfrm>
            <a:off x="4683722" y="3990502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/>
          <p:cNvSpPr/>
          <p:nvPr/>
        </p:nvSpPr>
        <p:spPr>
          <a:xfrm>
            <a:off x="132402" y="1513145"/>
            <a:ext cx="1835636" cy="2009730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/>
          <p:cNvSpPr/>
          <p:nvPr/>
        </p:nvSpPr>
        <p:spPr>
          <a:xfrm>
            <a:off x="6350713" y="2840448"/>
            <a:ext cx="1835636" cy="2009730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 55"/>
          <p:cNvSpPr/>
          <p:nvPr/>
        </p:nvSpPr>
        <p:spPr>
          <a:xfrm>
            <a:off x="1690734" y="2129860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Gewitterblitz 61"/>
          <p:cNvSpPr/>
          <p:nvPr/>
        </p:nvSpPr>
        <p:spPr>
          <a:xfrm>
            <a:off x="4114251" y="2144308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Gewitterblitz 63"/>
          <p:cNvSpPr/>
          <p:nvPr/>
        </p:nvSpPr>
        <p:spPr>
          <a:xfrm>
            <a:off x="6743703" y="2125462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Gewitterblitz 64"/>
          <p:cNvSpPr/>
          <p:nvPr/>
        </p:nvSpPr>
        <p:spPr>
          <a:xfrm>
            <a:off x="9308944" y="2093630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Gewitterblitz 65"/>
          <p:cNvSpPr/>
          <p:nvPr/>
        </p:nvSpPr>
        <p:spPr>
          <a:xfrm>
            <a:off x="11906914" y="2138623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Gewitterblitz 66"/>
          <p:cNvSpPr/>
          <p:nvPr/>
        </p:nvSpPr>
        <p:spPr>
          <a:xfrm>
            <a:off x="5489935" y="3450347"/>
            <a:ext cx="172766" cy="34943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Freihandform 67"/>
          <p:cNvSpPr/>
          <p:nvPr/>
        </p:nvSpPr>
        <p:spPr>
          <a:xfrm>
            <a:off x="7913317" y="3467116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06"/>
    </mc:Choice>
    <mc:Fallback>
      <p:transition spd="slow" advTm="15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7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56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7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Eine Zahl ist durch 7 teilbar, 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wenn </a:t>
            </a:r>
            <a:r>
              <a:rPr lang="de-DE" sz="2000" b="1" dirty="0">
                <a:solidFill>
                  <a:schemeClr val="tx1"/>
                </a:solidFill>
              </a:rPr>
              <a:t>auch jene Zahl durch 7 teilbar ist, die entsteht, wenn man das Doppelte der letzten Ziffer von der restlichen Zahl subtrahiert.</a:t>
            </a:r>
            <a:endParaRPr lang="de-DE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52091" y="1312434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1 568</a:t>
            </a:r>
            <a:endParaRPr lang="de-DE" sz="2000" b="1" dirty="0"/>
          </a:p>
        </p:txBody>
      </p:sp>
      <p:sp>
        <p:nvSpPr>
          <p:cNvPr id="5" name="Abgerundetes Rechteck 4"/>
          <p:cNvSpPr/>
          <p:nvPr/>
        </p:nvSpPr>
        <p:spPr>
          <a:xfrm>
            <a:off x="6526304" y="2041691"/>
            <a:ext cx="150607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2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6526304" y="787477"/>
            <a:ext cx="150607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1</a:t>
            </a:r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8184776" y="473335"/>
            <a:ext cx="3670151" cy="1028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Teile die Zahl in zwei Teile</a:t>
            </a:r>
          </a:p>
          <a:p>
            <a:pPr algn="ctr"/>
            <a:r>
              <a:rPr lang="de-DE" dirty="0" smtClean="0"/>
              <a:t>zweiter Teil: letzte Ziffer und </a:t>
            </a:r>
          </a:p>
          <a:p>
            <a:pPr algn="ctr"/>
            <a:r>
              <a:rPr lang="de-DE" dirty="0" smtClean="0"/>
              <a:t>erster Teil: übrige Ziffern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786231" y="110162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156</a:t>
            </a:r>
            <a:endParaRPr lang="de-DE" sz="20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786231" y="150173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8</a:t>
            </a:r>
            <a:endParaRPr lang="de-DE" sz="2000" b="1" dirty="0"/>
          </a:p>
        </p:txBody>
      </p:sp>
      <p:cxnSp>
        <p:nvCxnSpPr>
          <p:cNvPr id="11" name="Gerade Verbindung mit Pfeil 10"/>
          <p:cNvCxnSpPr>
            <a:stCxn id="4" idx="3"/>
            <a:endCxn id="8" idx="1"/>
          </p:cNvCxnSpPr>
          <p:nvPr/>
        </p:nvCxnSpPr>
        <p:spPr>
          <a:xfrm flipV="1">
            <a:off x="1913838" y="1301675"/>
            <a:ext cx="872393" cy="210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4" idx="3"/>
            <a:endCxn id="9" idx="1"/>
          </p:cNvCxnSpPr>
          <p:nvPr/>
        </p:nvCxnSpPr>
        <p:spPr>
          <a:xfrm>
            <a:off x="1913838" y="1512489"/>
            <a:ext cx="872393" cy="189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bgerundetes Rechteck 16"/>
          <p:cNvSpPr/>
          <p:nvPr/>
        </p:nvSpPr>
        <p:spPr>
          <a:xfrm>
            <a:off x="8184776" y="1727549"/>
            <a:ext cx="3670151" cy="1028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Subtrahiere das Doppelte des zweiten Teiles vom ersten Teil</a:t>
            </a:r>
            <a:endParaRPr lang="de-DE" dirty="0"/>
          </a:p>
        </p:txBody>
      </p:sp>
      <p:sp>
        <p:nvSpPr>
          <p:cNvPr id="18" name="Abgerundetes Rechteck 17"/>
          <p:cNvSpPr/>
          <p:nvPr/>
        </p:nvSpPr>
        <p:spPr>
          <a:xfrm>
            <a:off x="3643338" y="1312434"/>
            <a:ext cx="150607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1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128566" y="2301950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156 – 2 x 8 = 140</a:t>
            </a:r>
            <a:endParaRPr lang="de-DE" sz="2000" b="1" dirty="0"/>
          </a:p>
        </p:txBody>
      </p:sp>
      <p:sp>
        <p:nvSpPr>
          <p:cNvPr id="20" name="Abgerundetes Rechteck 19"/>
          <p:cNvSpPr/>
          <p:nvPr/>
        </p:nvSpPr>
        <p:spPr>
          <a:xfrm>
            <a:off x="3643337" y="2301950"/>
            <a:ext cx="150607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2</a:t>
            </a:r>
            <a:endParaRPr lang="de-DE" dirty="0"/>
          </a:p>
        </p:txBody>
      </p:sp>
      <p:sp>
        <p:nvSpPr>
          <p:cNvPr id="21" name="Abgerundetes Rechteck 20"/>
          <p:cNvSpPr/>
          <p:nvPr/>
        </p:nvSpPr>
        <p:spPr>
          <a:xfrm>
            <a:off x="6526304" y="3442448"/>
            <a:ext cx="150607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3</a:t>
            </a:r>
            <a:endParaRPr lang="de-DE" dirty="0"/>
          </a:p>
        </p:txBody>
      </p:sp>
      <p:sp>
        <p:nvSpPr>
          <p:cNvPr id="22" name="Abgerundetes Rechteck 21"/>
          <p:cNvSpPr/>
          <p:nvPr/>
        </p:nvSpPr>
        <p:spPr>
          <a:xfrm>
            <a:off x="8184775" y="2978736"/>
            <a:ext cx="3670151" cy="1339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Wiederhole die Schritte 1 und 2 so lange, bis du eine Zahl findest, die du im Kopf durch 7 ohne Rest teilen kannst.</a:t>
            </a:r>
            <a:endParaRPr lang="de-DE" dirty="0"/>
          </a:p>
        </p:txBody>
      </p:sp>
      <p:sp>
        <p:nvSpPr>
          <p:cNvPr id="23" name="Abgerundetes Rechteck 22"/>
          <p:cNvSpPr/>
          <p:nvPr/>
        </p:nvSpPr>
        <p:spPr>
          <a:xfrm>
            <a:off x="3643337" y="3291466"/>
            <a:ext cx="1918367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3 (</a:t>
            </a:r>
            <a:r>
              <a:rPr lang="de-DE" dirty="0" err="1" smtClean="0"/>
              <a:t>Wdh</a:t>
            </a:r>
            <a:r>
              <a:rPr lang="de-DE" dirty="0" smtClean="0"/>
              <a:t> 1)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1152091" y="324239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140</a:t>
            </a:r>
            <a:endParaRPr lang="de-DE" sz="20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2786231" y="29855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</a:t>
            </a:r>
            <a:endParaRPr lang="de-DE" sz="2000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2786231" y="349152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0</a:t>
            </a:r>
            <a:endParaRPr lang="de-DE" sz="2000" b="1" dirty="0"/>
          </a:p>
        </p:txBody>
      </p:sp>
      <p:cxnSp>
        <p:nvCxnSpPr>
          <p:cNvPr id="28" name="Gerade Verbindung mit Pfeil 27"/>
          <p:cNvCxnSpPr>
            <a:stCxn id="24" idx="3"/>
            <a:endCxn id="25" idx="1"/>
          </p:cNvCxnSpPr>
          <p:nvPr/>
        </p:nvCxnSpPr>
        <p:spPr>
          <a:xfrm flipV="1">
            <a:off x="1726287" y="3185592"/>
            <a:ext cx="1059944" cy="256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24" idx="3"/>
            <a:endCxn id="26" idx="1"/>
          </p:cNvCxnSpPr>
          <p:nvPr/>
        </p:nvCxnSpPr>
        <p:spPr>
          <a:xfrm>
            <a:off x="1726287" y="3442448"/>
            <a:ext cx="1059944" cy="24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1152095" y="4239751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 – 2 x 0 = 14</a:t>
            </a:r>
            <a:endParaRPr lang="de-DE" sz="2000" b="1" dirty="0"/>
          </a:p>
        </p:txBody>
      </p:sp>
      <p:sp>
        <p:nvSpPr>
          <p:cNvPr id="34" name="Pfeil nach rechts 33"/>
          <p:cNvSpPr/>
          <p:nvPr/>
        </p:nvSpPr>
        <p:spPr>
          <a:xfrm>
            <a:off x="4211509" y="4980701"/>
            <a:ext cx="782019" cy="40011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5529177" y="4957786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 : 7 = 2</a:t>
            </a:r>
            <a:endParaRPr lang="de-DE" sz="2000" b="1" dirty="0"/>
          </a:p>
        </p:txBody>
      </p:sp>
      <p:sp>
        <p:nvSpPr>
          <p:cNvPr id="36" name="Freihandform 35"/>
          <p:cNvSpPr/>
          <p:nvPr/>
        </p:nvSpPr>
        <p:spPr>
          <a:xfrm>
            <a:off x="6778318" y="4988356"/>
            <a:ext cx="125297" cy="241584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Abgerundetes Rechteck 36"/>
          <p:cNvSpPr/>
          <p:nvPr/>
        </p:nvSpPr>
        <p:spPr>
          <a:xfrm>
            <a:off x="3643336" y="4239751"/>
            <a:ext cx="1918367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Schritt 3 (</a:t>
            </a:r>
            <a:r>
              <a:rPr lang="de-DE" dirty="0" err="1" smtClean="0"/>
              <a:t>Wdh</a:t>
            </a:r>
            <a:r>
              <a:rPr lang="de-DE" dirty="0" smtClean="0"/>
              <a:t> 2)</a:t>
            </a:r>
            <a:endParaRPr lang="de-DE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66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16"/>
    </mc:Choice>
    <mc:Fallback>
      <p:transition spd="slow" advTm="10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8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8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aus den letzten drei Ziffern gebildete Zahl durch 8 teilbar ist.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95563" y="1608036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2 144 : 8 = 268</a:t>
            </a:r>
            <a:endParaRPr lang="de-DE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087132" y="1596995"/>
            <a:ext cx="241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5 266 : 8 = 658 Rest 2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449069" y="1596995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3 792 : 8 = 474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863105" y="1596995"/>
            <a:ext cx="273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12 375 : 8 = 15 46 Rest 7</a:t>
            </a:r>
            <a:endParaRPr lang="de-DE" sz="2000" b="1" dirty="0"/>
          </a:p>
        </p:txBody>
      </p:sp>
      <p:sp>
        <p:nvSpPr>
          <p:cNvPr id="8" name="Freihandform 7"/>
          <p:cNvSpPr/>
          <p:nvPr/>
        </p:nvSpPr>
        <p:spPr>
          <a:xfrm>
            <a:off x="2339238" y="152449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ewitterblitz 8"/>
          <p:cNvSpPr/>
          <p:nvPr/>
        </p:nvSpPr>
        <p:spPr>
          <a:xfrm>
            <a:off x="5520490" y="1442047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ewitterblitz 9"/>
          <p:cNvSpPr/>
          <p:nvPr/>
        </p:nvSpPr>
        <p:spPr>
          <a:xfrm>
            <a:off x="11536979" y="1453089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8153942" y="159699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836300" y="1633368"/>
            <a:ext cx="519075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724921" y="1614680"/>
            <a:ext cx="440779" cy="363737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290953" y="1614679"/>
            <a:ext cx="524568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9223339" y="1594834"/>
            <a:ext cx="537014" cy="363737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872367" y="2798318"/>
            <a:ext cx="4395629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Wir wissen: 	1000 : 8 = 125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5453599" y="2798317"/>
            <a:ext cx="6244744" cy="570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Alle Vielfachen von 1000 können vernachlässigt werden!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502871" y="4070356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792 : 8 = 99</a:t>
            </a:r>
            <a:endParaRPr lang="de-DE" sz="2000" b="1" dirty="0"/>
          </a:p>
        </p:txBody>
      </p:sp>
      <p:sp>
        <p:nvSpPr>
          <p:cNvPr id="19" name="Freihandform 18"/>
          <p:cNvSpPr/>
          <p:nvPr/>
        </p:nvSpPr>
        <p:spPr>
          <a:xfrm>
            <a:off x="8170609" y="4070356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26058" y="4096877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144 : 8 = </a:t>
            </a:r>
            <a:r>
              <a:rPr lang="de-DE" sz="2000" b="1" dirty="0"/>
              <a:t>1</a:t>
            </a:r>
            <a:r>
              <a:rPr lang="de-DE" sz="2000" b="1" dirty="0" smtClean="0"/>
              <a:t>8</a:t>
            </a:r>
            <a:endParaRPr lang="de-DE" sz="2000" b="1" dirty="0"/>
          </a:p>
        </p:txBody>
      </p:sp>
      <p:sp>
        <p:nvSpPr>
          <p:cNvPr id="21" name="Freihandform 20"/>
          <p:cNvSpPr/>
          <p:nvPr/>
        </p:nvSpPr>
        <p:spPr>
          <a:xfrm>
            <a:off x="2339238" y="4027177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180907" y="4092912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266 : 8 = 33 Rest 2</a:t>
            </a:r>
            <a:endParaRPr lang="de-DE" sz="2000" b="1" dirty="0"/>
          </a:p>
        </p:txBody>
      </p:sp>
      <p:sp>
        <p:nvSpPr>
          <p:cNvPr id="23" name="Gewitterblitz 22"/>
          <p:cNvSpPr/>
          <p:nvPr/>
        </p:nvSpPr>
        <p:spPr>
          <a:xfrm>
            <a:off x="5521075" y="395490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9021802" y="4092912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375 : 8 = 46 Rest 7</a:t>
            </a:r>
            <a:endParaRPr lang="de-DE" sz="2000" b="1" dirty="0"/>
          </a:p>
        </p:txBody>
      </p:sp>
      <p:sp>
        <p:nvSpPr>
          <p:cNvPr id="25" name="Gewitterblitz 24"/>
          <p:cNvSpPr/>
          <p:nvPr/>
        </p:nvSpPr>
        <p:spPr>
          <a:xfrm>
            <a:off x="11536979" y="3937964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62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77"/>
    </mc:Choice>
    <mc:Fallback>
      <p:transition spd="slow" advTm="9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79699" y="139849"/>
            <a:ext cx="2506532" cy="666975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Teilbarkeit durch 9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1991957" y="5572461"/>
            <a:ext cx="8208085" cy="10650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Eine Zahl ist durch 9 teilbar, </a:t>
            </a:r>
          </a:p>
          <a:p>
            <a:pPr algn="ctr">
              <a:lnSpc>
                <a:spcPct val="150000"/>
              </a:lnSpc>
            </a:pPr>
            <a:r>
              <a:rPr lang="de-DE" sz="2000" b="1" dirty="0" smtClean="0">
                <a:solidFill>
                  <a:schemeClr val="tx1"/>
                </a:solidFill>
              </a:rPr>
              <a:t>wenn die Quersumme durch 9 teilbar ist.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58313" y="1629551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81 : 9 = 9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786231" y="1629551"/>
            <a:ext cx="209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275 : 9 = 30 Rest 5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819382" y="1629551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4 563 : 9 = 507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8466466" y="1629551"/>
            <a:ext cx="273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18 624 : 9 = 2 069 Rest 3</a:t>
            </a:r>
            <a:endParaRPr lang="de-D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903358" y="2433387"/>
                <a:ext cx="1043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58" y="2433387"/>
                <a:ext cx="104355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678" r="-5848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bgerundetes Rechteck 10"/>
          <p:cNvSpPr/>
          <p:nvPr/>
        </p:nvSpPr>
        <p:spPr>
          <a:xfrm>
            <a:off x="858313" y="2411913"/>
            <a:ext cx="674652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786231" y="2433387"/>
                <a:ext cx="15949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231" y="2433387"/>
                <a:ext cx="159498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053" r="-3435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819382" y="2433386"/>
                <a:ext cx="20085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82" y="2433386"/>
                <a:ext cx="200856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432" r="-2736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8466466" y="2433386"/>
                <a:ext cx="24221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466" y="2433386"/>
                <a:ext cx="242213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015" r="-2015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Wolke 14"/>
          <p:cNvSpPr/>
          <p:nvPr/>
        </p:nvSpPr>
        <p:spPr>
          <a:xfrm>
            <a:off x="6966187" y="139849"/>
            <a:ext cx="3947851" cy="1279454"/>
          </a:xfrm>
          <a:prstGeom prst="cloud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/>
                </a:solidFill>
              </a:rPr>
              <a:t>QUERSUMME</a:t>
            </a:r>
            <a:endParaRPr lang="de-DE" sz="3200" b="1" dirty="0">
              <a:solidFill>
                <a:schemeClr val="tx1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989704" y="2029661"/>
            <a:ext cx="10757" cy="40372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endCxn id="9" idx="0"/>
          </p:cNvCxnSpPr>
          <p:nvPr/>
        </p:nvCxnSpPr>
        <p:spPr>
          <a:xfrm>
            <a:off x="1151069" y="2029661"/>
            <a:ext cx="274066" cy="4037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2786231" y="2008188"/>
            <a:ext cx="142086" cy="42519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055173" y="2018925"/>
            <a:ext cx="190050" cy="4144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12" idx="0"/>
          </p:cNvCxnSpPr>
          <p:nvPr/>
        </p:nvCxnSpPr>
        <p:spPr>
          <a:xfrm>
            <a:off x="3200179" y="2029661"/>
            <a:ext cx="383546" cy="4037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bgerundetes Rechteck 29"/>
          <p:cNvSpPr/>
          <p:nvPr/>
        </p:nvSpPr>
        <p:spPr>
          <a:xfrm>
            <a:off x="2700169" y="2398627"/>
            <a:ext cx="1124681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30"/>
          <p:cNvSpPr/>
          <p:nvPr/>
        </p:nvSpPr>
        <p:spPr>
          <a:xfrm>
            <a:off x="5819383" y="2397786"/>
            <a:ext cx="1401612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/>
          <p:cNvCxnSpPr/>
          <p:nvPr/>
        </p:nvCxnSpPr>
        <p:spPr>
          <a:xfrm flipH="1">
            <a:off x="5929808" y="1965690"/>
            <a:ext cx="35003" cy="4462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6128157" y="1997676"/>
            <a:ext cx="193029" cy="43571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321186" y="1987771"/>
            <a:ext cx="363340" cy="4241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6458776" y="2008188"/>
            <a:ext cx="582125" cy="42519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8576892" y="1987771"/>
            <a:ext cx="47601" cy="41085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8734919" y="1965690"/>
            <a:ext cx="205193" cy="46769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8940112" y="1987771"/>
            <a:ext cx="423824" cy="48037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endCxn id="14" idx="0"/>
          </p:cNvCxnSpPr>
          <p:nvPr/>
        </p:nvCxnSpPr>
        <p:spPr>
          <a:xfrm>
            <a:off x="9145305" y="2018925"/>
            <a:ext cx="532230" cy="4144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9208565" y="2008188"/>
            <a:ext cx="839427" cy="40372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bgerundetes Rechteck 59"/>
          <p:cNvSpPr/>
          <p:nvPr/>
        </p:nvSpPr>
        <p:spPr>
          <a:xfrm>
            <a:off x="8390965" y="2422650"/>
            <a:ext cx="1950759" cy="3465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Pfeil nach unten 61"/>
          <p:cNvSpPr/>
          <p:nvPr/>
        </p:nvSpPr>
        <p:spPr>
          <a:xfrm>
            <a:off x="994911" y="2972648"/>
            <a:ext cx="344655" cy="514350"/>
          </a:xfrm>
          <a:prstGeom prst="downArrow">
            <a:avLst/>
          </a:prstGeom>
          <a:solidFill>
            <a:srgbClr val="00B05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Pfeil nach unten 62"/>
          <p:cNvSpPr/>
          <p:nvPr/>
        </p:nvSpPr>
        <p:spPr>
          <a:xfrm>
            <a:off x="6405183" y="2963390"/>
            <a:ext cx="344655" cy="514350"/>
          </a:xfrm>
          <a:prstGeom prst="downArrow">
            <a:avLst/>
          </a:prstGeom>
          <a:solidFill>
            <a:srgbClr val="00B05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Pfeil nach unten 63"/>
          <p:cNvSpPr/>
          <p:nvPr/>
        </p:nvSpPr>
        <p:spPr>
          <a:xfrm>
            <a:off x="3200179" y="2967048"/>
            <a:ext cx="344655" cy="514350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Pfeil nach unten 64"/>
          <p:cNvSpPr/>
          <p:nvPr/>
        </p:nvSpPr>
        <p:spPr>
          <a:xfrm>
            <a:off x="9366868" y="2972648"/>
            <a:ext cx="344655" cy="514350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Textfeld 65"/>
          <p:cNvSpPr txBox="1"/>
          <p:nvPr/>
        </p:nvSpPr>
        <p:spPr>
          <a:xfrm>
            <a:off x="313607" y="3924075"/>
            <a:ext cx="1707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9 : 9 = 1 Rest 0</a:t>
            </a:r>
            <a:endParaRPr lang="de-DE" sz="2000" b="1" dirty="0"/>
          </a:p>
        </p:txBody>
      </p:sp>
      <p:sp>
        <p:nvSpPr>
          <p:cNvPr id="67" name="Textfeld 66"/>
          <p:cNvSpPr txBox="1"/>
          <p:nvPr/>
        </p:nvSpPr>
        <p:spPr>
          <a:xfrm>
            <a:off x="2626281" y="3920669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14 : 9 = 1 Rest 5</a:t>
            </a:r>
            <a:endParaRPr lang="de-DE" sz="2000" b="1" dirty="0"/>
          </a:p>
        </p:txBody>
      </p:sp>
      <p:sp>
        <p:nvSpPr>
          <p:cNvPr id="68" name="Textfeld 67"/>
          <p:cNvSpPr txBox="1"/>
          <p:nvPr/>
        </p:nvSpPr>
        <p:spPr>
          <a:xfrm>
            <a:off x="5875306" y="3924075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18 : 9 = 2 Rest 0</a:t>
            </a:r>
            <a:endParaRPr lang="de-DE" sz="2000" b="1" dirty="0"/>
          </a:p>
        </p:txBody>
      </p:sp>
      <p:sp>
        <p:nvSpPr>
          <p:cNvPr id="69" name="Textfeld 68"/>
          <p:cNvSpPr txBox="1"/>
          <p:nvPr/>
        </p:nvSpPr>
        <p:spPr>
          <a:xfrm>
            <a:off x="9076932" y="3924075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21 : 9 = 2 Rest 3</a:t>
            </a:r>
            <a:endParaRPr lang="de-DE" sz="2000" b="1" dirty="0"/>
          </a:p>
        </p:txBody>
      </p:sp>
      <p:sp>
        <p:nvSpPr>
          <p:cNvPr id="70" name="Freihandform 69"/>
          <p:cNvSpPr/>
          <p:nvPr/>
        </p:nvSpPr>
        <p:spPr>
          <a:xfrm>
            <a:off x="2068265" y="3924075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Freihandform 70"/>
          <p:cNvSpPr/>
          <p:nvPr/>
        </p:nvSpPr>
        <p:spPr>
          <a:xfrm>
            <a:off x="7777277" y="3920669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Gewitterblitz 71"/>
          <p:cNvSpPr/>
          <p:nvPr/>
        </p:nvSpPr>
        <p:spPr>
          <a:xfrm>
            <a:off x="4430104" y="374657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Gewitterblitz 72"/>
          <p:cNvSpPr/>
          <p:nvPr/>
        </p:nvSpPr>
        <p:spPr>
          <a:xfrm>
            <a:off x="11069234" y="3743167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Freihandform 73"/>
          <p:cNvSpPr/>
          <p:nvPr/>
        </p:nvSpPr>
        <p:spPr>
          <a:xfrm>
            <a:off x="2020869" y="1613440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Freihandform 74"/>
          <p:cNvSpPr/>
          <p:nvPr/>
        </p:nvSpPr>
        <p:spPr>
          <a:xfrm>
            <a:off x="7565351" y="1594412"/>
            <a:ext cx="161365" cy="355003"/>
          </a:xfrm>
          <a:custGeom>
            <a:avLst/>
            <a:gdLst>
              <a:gd name="connsiteX0" fmla="*/ 0 w 161365"/>
              <a:gd name="connsiteY0" fmla="*/ 150607 h 355003"/>
              <a:gd name="connsiteX1" fmla="*/ 64546 w 161365"/>
              <a:gd name="connsiteY1" fmla="*/ 355003 h 355003"/>
              <a:gd name="connsiteX2" fmla="*/ 161365 w 161365"/>
              <a:gd name="connsiteY2" fmla="*/ 0 h 35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355003">
                <a:moveTo>
                  <a:pt x="0" y="150607"/>
                </a:moveTo>
                <a:lnTo>
                  <a:pt x="64546" y="355003"/>
                </a:lnTo>
                <a:lnTo>
                  <a:pt x="161365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Gewitterblitz 75"/>
          <p:cNvSpPr/>
          <p:nvPr/>
        </p:nvSpPr>
        <p:spPr>
          <a:xfrm>
            <a:off x="4916329" y="148953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Gewitterblitz 76"/>
          <p:cNvSpPr/>
          <p:nvPr/>
        </p:nvSpPr>
        <p:spPr>
          <a:xfrm>
            <a:off x="11164616" y="1474603"/>
            <a:ext cx="161364" cy="71000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97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82"/>
    </mc:Choice>
    <mc:Fallback>
      <p:transition spd="slow" advTm="9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1" grpId="0" animBg="1"/>
      <p:bldP spid="12" grpId="0"/>
      <p:bldP spid="13" grpId="0"/>
      <p:bldP spid="14" grpId="0"/>
      <p:bldP spid="15" grpId="0" animBg="1"/>
      <p:bldP spid="30" grpId="0" animBg="1"/>
      <p:bldP spid="31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7|1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6|1.2|4.1|1|5.1|0.9|3.8|0.9|4.3|0.8|3.8|0.8|3.6|0.6|3.9|0.8|3|0.8|2.5|2.1|2.4|2.2|8.9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2|2.3|19.4|5.3|6|17|1.1|17|11.8|5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1|0.7|5.5|0.8|12.4|0.8|8.7|4.5|5.7|3.4|4.6|5.4|1.8|4.1|8.6|1.3|2.4|2.2|2.1|3.2|3.6|1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6.5|2.6|7.4|2.8|3.2|5|8.8|2.3|4.1|2.4|4|17.1|13.3|5.2|17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6|2.7|5.1|2.4|5.2|1.3|5.7|1.1|5.8|1.2|6.8|1.2|5.9|1.9|8.6|1.2|7.3|1.2|9.2|2.2|10.9|10.9|4.7|11.5|8.8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6|1.4|5.4|1.2|7|1.4|7.5|1.9|7.9|18.8|7.5|5.1|6.3|10.2|4.8|9.7|1.3|4.6|1.3|4.7|1.9|3.7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1|1.4|5.3|1.3|5.3|1.2|6.4|3.3|12.7|8.8|5.4|3.6|1.4|5.1|1|3.2|2.2|4.6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1.2|4.9|1.5|5.5|0.7|4.6|0.8|5|0.8|3.9|1.6|4.7|1.2|6|1|5.1|1|5.1|1.7|3.3|3.1|6.7|1|1.8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|1.4|3.9|0.9|3.7|0.9|3.8|0.8|7|0.8|3.2|0.7|4.3|1.7|11.6|5.1|3.5|2.2|2.1|3.7|2|1.5|8.6|5.4|3.7|3.6|6.1|5.4|4.5|4.5|19|1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6.6|9.5|5.3|8.1|17.1|2.2|6.4|12.7|5.6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1.2|6.9|1|5.4|0.9|11.2|6.2|8.5|4.8|7.5|4|1.4|5.5|0.6|4.2|0.8|8.5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0.7|4.2|0.8|3.7|1.2|6.9|3.4|3.3|2.6|4|2.2|10.1|5.8|4.3|5.3|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1305</Words>
  <Application>Microsoft Office PowerPoint</Application>
  <PresentationFormat>Breitbild</PresentationFormat>
  <Paragraphs>247</Paragraphs>
  <Slides>14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Bonerz</dc:creator>
  <cp:lastModifiedBy>AMR</cp:lastModifiedBy>
  <cp:revision>41</cp:revision>
  <dcterms:created xsi:type="dcterms:W3CDTF">2018-12-26T08:24:04Z</dcterms:created>
  <dcterms:modified xsi:type="dcterms:W3CDTF">2019-01-07T11:15:47Z</dcterms:modified>
</cp:coreProperties>
</file>