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7E22-B060-4271-A841-B96D926314DF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55AB-F178-40D5-A37B-E35EB9C4A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32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7E22-B060-4271-A841-B96D926314DF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55AB-F178-40D5-A37B-E35EB9C4A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48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7E22-B060-4271-A841-B96D926314DF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55AB-F178-40D5-A37B-E35EB9C4A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9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7E22-B060-4271-A841-B96D926314DF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55AB-F178-40D5-A37B-E35EB9C4A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43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7E22-B060-4271-A841-B96D926314DF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55AB-F178-40D5-A37B-E35EB9C4A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09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7E22-B060-4271-A841-B96D926314DF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55AB-F178-40D5-A37B-E35EB9C4A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85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7E22-B060-4271-A841-B96D926314DF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55AB-F178-40D5-A37B-E35EB9C4A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43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7E22-B060-4271-A841-B96D926314DF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55AB-F178-40D5-A37B-E35EB9C4A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3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7E22-B060-4271-A841-B96D926314DF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55AB-F178-40D5-A37B-E35EB9C4A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76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7E22-B060-4271-A841-B96D926314DF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55AB-F178-40D5-A37B-E35EB9C4A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31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7E22-B060-4271-A841-B96D926314DF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55AB-F178-40D5-A37B-E35EB9C4A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57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7E22-B060-4271-A841-B96D926314DF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55AB-F178-40D5-A37B-E35EB9C4A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m4a"/><Relationship Id="rId7" Type="http://schemas.openxmlformats.org/officeDocument/2006/relationships/image" Target="../media/image6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27271" y="1267844"/>
            <a:ext cx="73374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6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Primfaktorzerlegung</a:t>
            </a:r>
          </a:p>
        </p:txBody>
      </p:sp>
      <p:sp>
        <p:nvSpPr>
          <p:cNvPr id="5" name="Ellipse 4"/>
          <p:cNvSpPr/>
          <p:nvPr/>
        </p:nvSpPr>
        <p:spPr>
          <a:xfrm>
            <a:off x="2232836" y="1029131"/>
            <a:ext cx="2019585" cy="1747982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427271" y="4185920"/>
            <a:ext cx="1853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Primzahlen</a:t>
            </a:r>
          </a:p>
        </p:txBody>
      </p:sp>
      <p:sp>
        <p:nvSpPr>
          <p:cNvPr id="7" name="Ellipse 6"/>
          <p:cNvSpPr/>
          <p:nvPr/>
        </p:nvSpPr>
        <p:spPr>
          <a:xfrm>
            <a:off x="6197600" y="1029131"/>
            <a:ext cx="4033519" cy="1747982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947647" y="1029131"/>
            <a:ext cx="2442994" cy="1747982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879677" y="4185920"/>
            <a:ext cx="15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Aufteilen</a:t>
            </a:r>
          </a:p>
        </p:txBody>
      </p:sp>
      <p:cxnSp>
        <p:nvCxnSpPr>
          <p:cNvPr id="20" name="Gerade Verbindung mit Pfeil 19"/>
          <p:cNvCxnSpPr>
            <a:stCxn id="9" idx="1"/>
            <a:endCxn id="6" idx="3"/>
          </p:cNvCxnSpPr>
          <p:nvPr/>
        </p:nvCxnSpPr>
        <p:spPr>
          <a:xfrm flipH="1">
            <a:off x="4280920" y="4447530"/>
            <a:ext cx="35987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3354097" y="4709140"/>
            <a:ext cx="5305826" cy="1107440"/>
            <a:chOff x="3354097" y="4709140"/>
            <a:chExt cx="5305826" cy="1107440"/>
          </a:xfrm>
        </p:grpSpPr>
        <p:sp>
          <p:nvSpPr>
            <p:cNvPr id="10" name="Textfeld 9"/>
            <p:cNvSpPr txBox="1"/>
            <p:nvPr/>
          </p:nvSpPr>
          <p:spPr>
            <a:xfrm>
              <a:off x="4209561" y="5293360"/>
              <a:ext cx="37414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>
                  <a:solidFill>
                    <a:srgbClr val="FFFF00"/>
                  </a:solidFill>
                </a:rPr>
                <a:t>Teil einer Multiplikation</a:t>
              </a:r>
            </a:p>
          </p:txBody>
        </p:sp>
        <p:cxnSp>
          <p:nvCxnSpPr>
            <p:cNvPr id="15" name="Gewinkelter Verbinder 14"/>
            <p:cNvCxnSpPr>
              <a:stCxn id="10" idx="1"/>
              <a:endCxn id="6" idx="2"/>
            </p:cNvCxnSpPr>
            <p:nvPr/>
          </p:nvCxnSpPr>
          <p:spPr>
            <a:xfrm rot="10800000">
              <a:off x="3354097" y="4709140"/>
              <a:ext cx="855465" cy="84583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r Verbinder 22"/>
            <p:cNvCxnSpPr>
              <a:stCxn id="10" idx="3"/>
              <a:endCxn id="9" idx="2"/>
            </p:cNvCxnSpPr>
            <p:nvPr/>
          </p:nvCxnSpPr>
          <p:spPr>
            <a:xfrm flipV="1">
              <a:off x="7951034" y="4709140"/>
              <a:ext cx="708889" cy="84583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671F29A-98ED-4E6A-AC1C-FE17DE7C875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1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55"/>
    </mc:Choice>
    <mc:Fallback>
      <p:transition spd="slow" advTm="31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81660" y="589280"/>
            <a:ext cx="1062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„Jede natürliche Zahl lässt sich als Produkt von Primzahlen ausdrücken.“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198410" y="1668679"/>
            <a:ext cx="57951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u="sng" dirty="0"/>
              <a:t>Primzahlen</a:t>
            </a:r>
          </a:p>
          <a:p>
            <a:pPr algn="ctr"/>
            <a:endParaRPr lang="de-DE" sz="3600" b="1" dirty="0"/>
          </a:p>
          <a:p>
            <a:pPr algn="ctr"/>
            <a:r>
              <a:rPr lang="de-DE" sz="3600" b="1" dirty="0"/>
              <a:t>2, 3, 5, 7, 11, 13, 17, 19, 23, …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57755" y="4419407"/>
            <a:ext cx="3752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Beispiel einer Zerlegung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096000" y="4511741"/>
                <a:ext cx="4792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11741"/>
                <a:ext cx="47929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010400" y="4511740"/>
                <a:ext cx="15417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 14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511740"/>
                <a:ext cx="154170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010400" y="5548061"/>
                <a:ext cx="17236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 ∙7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548061"/>
                <a:ext cx="172367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eschweifte Klammer rechts 10"/>
          <p:cNvSpPr/>
          <p:nvPr/>
        </p:nvSpPr>
        <p:spPr>
          <a:xfrm rot="5400000">
            <a:off x="8144832" y="4923986"/>
            <a:ext cx="362423" cy="452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7995920" y="4511740"/>
            <a:ext cx="660400" cy="457094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e Legende 12"/>
          <p:cNvSpPr/>
          <p:nvPr/>
        </p:nvSpPr>
        <p:spPr>
          <a:xfrm>
            <a:off x="8861983" y="1767840"/>
            <a:ext cx="3248737" cy="1818640"/>
          </a:xfrm>
          <a:prstGeom prst="wedgeEllipseCallout">
            <a:avLst>
              <a:gd name="adj1" fmla="val -100002"/>
              <a:gd name="adj2" fmla="val 102725"/>
            </a:avLst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Teilbarkeits-regeln</a:t>
            </a:r>
          </a:p>
        </p:txBody>
      </p:sp>
      <p:sp>
        <p:nvSpPr>
          <p:cNvPr id="14" name="Ellipse 13"/>
          <p:cNvSpPr/>
          <p:nvPr/>
        </p:nvSpPr>
        <p:spPr>
          <a:xfrm>
            <a:off x="7183120" y="5379964"/>
            <a:ext cx="1810467" cy="767080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e Legende 14"/>
          <p:cNvSpPr/>
          <p:nvPr/>
        </p:nvSpPr>
        <p:spPr>
          <a:xfrm>
            <a:off x="9097650" y="3970848"/>
            <a:ext cx="2986482" cy="1943557"/>
          </a:xfrm>
          <a:prstGeom prst="wedgeEllipseCallout">
            <a:avLst>
              <a:gd name="adj1" fmla="val -59027"/>
              <a:gd name="adj2" fmla="val 37931"/>
            </a:avLst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Primzahlen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9CA5023-95B0-44F4-B4C6-0DFFD5FC65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40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830"/>
    </mc:Choice>
    <mc:Fallback>
      <p:transition spd="slow" advTm="94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6240" y="518160"/>
            <a:ext cx="4739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Beispiel für eine „größere“ Zahl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711007" y="2108200"/>
                <a:ext cx="8768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4620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07" y="2108200"/>
                <a:ext cx="87684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047828" y="2108200"/>
                <a:ext cx="20963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 2 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2310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28" y="2108200"/>
                <a:ext cx="209634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047828" y="2799080"/>
                <a:ext cx="25556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 2 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2 ∙1155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28" y="2799080"/>
                <a:ext cx="255563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047828" y="3489960"/>
                <a:ext cx="28947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 2 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2 ∙3 ∙385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28" y="3489960"/>
                <a:ext cx="289470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47828" y="4180840"/>
                <a:ext cx="3233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 2 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2 ∙3 ∙5 ∙77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28" y="4180840"/>
                <a:ext cx="323377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047828" y="4871720"/>
                <a:ext cx="377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 2 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2 ∙3 ∙5 ∙7 ∙11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28" y="4871720"/>
                <a:ext cx="377161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lipse 11"/>
          <p:cNvSpPr/>
          <p:nvPr/>
        </p:nvSpPr>
        <p:spPr>
          <a:xfrm>
            <a:off x="5252720" y="4709160"/>
            <a:ext cx="3931920" cy="767080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e Legende 12"/>
          <p:cNvSpPr/>
          <p:nvPr/>
        </p:nvSpPr>
        <p:spPr>
          <a:xfrm>
            <a:off x="8819438" y="2323643"/>
            <a:ext cx="2986482" cy="1943557"/>
          </a:xfrm>
          <a:prstGeom prst="wedgeEllipseCallout">
            <a:avLst>
              <a:gd name="adj1" fmla="val -69573"/>
              <a:gd name="adj2" fmla="val 79228"/>
            </a:avLst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Primzahlen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7447280" y="426720"/>
            <a:ext cx="4358640" cy="16814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Teilbarkeitsregeln von 2 bis… anwenden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2765863" y="5598160"/>
            <a:ext cx="8613337" cy="1097280"/>
            <a:chOff x="2765863" y="5598160"/>
            <a:chExt cx="8613337" cy="1097280"/>
          </a:xfrm>
        </p:grpSpPr>
        <p:sp>
          <p:nvSpPr>
            <p:cNvPr id="15" name="Ovale Legende 14"/>
            <p:cNvSpPr/>
            <p:nvPr/>
          </p:nvSpPr>
          <p:spPr>
            <a:xfrm>
              <a:off x="7942531" y="5598160"/>
              <a:ext cx="3436669" cy="1056640"/>
            </a:xfrm>
            <a:prstGeom prst="wedgeEllipseCallout">
              <a:avLst>
                <a:gd name="adj1" fmla="val -71682"/>
                <a:gd name="adj2" fmla="val -89423"/>
              </a:avLst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>
                  <a:solidFill>
                    <a:schemeClr val="tx1"/>
                  </a:solidFill>
                </a:rPr>
                <a:t>Faktoren</a:t>
              </a:r>
            </a:p>
          </p:txBody>
        </p:sp>
        <p:sp>
          <p:nvSpPr>
            <p:cNvPr id="17" name="Ovale Legende 16"/>
            <p:cNvSpPr/>
            <p:nvPr/>
          </p:nvSpPr>
          <p:spPr>
            <a:xfrm>
              <a:off x="2765863" y="5638800"/>
              <a:ext cx="3436669" cy="1056640"/>
            </a:xfrm>
            <a:prstGeom prst="wedgeEllipseCallout">
              <a:avLst>
                <a:gd name="adj1" fmla="val 45094"/>
                <a:gd name="adj2" fmla="val -93269"/>
              </a:avLst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>
                  <a:solidFill>
                    <a:schemeClr val="tx1"/>
                  </a:solidFill>
                </a:rPr>
                <a:t>Faktoren</a:t>
              </a: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70A3EC-F7C9-4D03-A874-4C36B5C38D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32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986"/>
    </mc:Choice>
    <mc:Fallback>
      <p:transition spd="slow" advTm="115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5|2.6|1.6|3.7|2.7|1.4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0|23.4|4.6|4.8|13.2|15.8|1.2|1.2|12.9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8.2|9.6|11.1|21.8|16.7|8.4|13.9|2.1|4.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Breitbild</PresentationFormat>
  <Paragraphs>25</Paragraphs>
  <Slides>3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Office</vt:lpstr>
      <vt:lpstr>PowerPoint-Präsentation</vt:lpstr>
      <vt:lpstr>PowerPoint-Präsentation</vt:lpstr>
      <vt:lpstr>PowerPoint-Präsentation</vt:lpstr>
    </vt:vector>
  </TitlesOfParts>
  <Company>Albertus Magnus Realschule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bonerz</dc:creator>
  <cp:lastModifiedBy>AMR</cp:lastModifiedBy>
  <cp:revision>8</cp:revision>
  <dcterms:created xsi:type="dcterms:W3CDTF">2018-08-01T09:26:20Z</dcterms:created>
  <dcterms:modified xsi:type="dcterms:W3CDTF">2018-08-04T13:39:24Z</dcterms:modified>
</cp:coreProperties>
</file>