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68" d="100"/>
          <a:sy n="68" d="100"/>
        </p:scale>
        <p:origin x="90" y="1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47DBB-AF42-444F-9CA1-698B2A6564A1}" type="datetimeFigureOut">
              <a:rPr lang="de-DE" smtClean="0"/>
              <a:t>16.06.2020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7BF30-510C-4EC0-91AC-FF6FE300913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1949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47DBB-AF42-444F-9CA1-698B2A6564A1}" type="datetimeFigureOut">
              <a:rPr lang="de-DE" smtClean="0"/>
              <a:t>16.06.2020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7BF30-510C-4EC0-91AC-FF6FE300913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8906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47DBB-AF42-444F-9CA1-698B2A6564A1}" type="datetimeFigureOut">
              <a:rPr lang="de-DE" smtClean="0"/>
              <a:t>16.06.2020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7BF30-510C-4EC0-91AC-FF6FE300913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96554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47DBB-AF42-444F-9CA1-698B2A6564A1}" type="datetimeFigureOut">
              <a:rPr lang="de-DE" smtClean="0"/>
              <a:t>16.06.2020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7BF30-510C-4EC0-91AC-FF6FE300913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26300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47DBB-AF42-444F-9CA1-698B2A6564A1}" type="datetimeFigureOut">
              <a:rPr lang="de-DE" smtClean="0"/>
              <a:t>16.06.2020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7BF30-510C-4EC0-91AC-FF6FE300913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8442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47DBB-AF42-444F-9CA1-698B2A6564A1}" type="datetimeFigureOut">
              <a:rPr lang="de-DE" smtClean="0"/>
              <a:t>16.06.2020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7BF30-510C-4EC0-91AC-FF6FE300913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15899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47DBB-AF42-444F-9CA1-698B2A6564A1}" type="datetimeFigureOut">
              <a:rPr lang="de-DE" smtClean="0"/>
              <a:t>16.06.2020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7BF30-510C-4EC0-91AC-FF6FE300913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86913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47DBB-AF42-444F-9CA1-698B2A6564A1}" type="datetimeFigureOut">
              <a:rPr lang="de-DE" smtClean="0"/>
              <a:t>16.06.2020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7BF30-510C-4EC0-91AC-FF6FE300913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42961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47DBB-AF42-444F-9CA1-698B2A6564A1}" type="datetimeFigureOut">
              <a:rPr lang="de-DE" smtClean="0"/>
              <a:t>16.06.2020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7BF30-510C-4EC0-91AC-FF6FE300913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49527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47DBB-AF42-444F-9CA1-698B2A6564A1}" type="datetimeFigureOut">
              <a:rPr lang="de-DE" smtClean="0"/>
              <a:t>16.06.2020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7BF30-510C-4EC0-91AC-FF6FE300913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7281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47DBB-AF42-444F-9CA1-698B2A6564A1}" type="datetimeFigureOut">
              <a:rPr lang="de-DE" smtClean="0"/>
              <a:t>16.06.2020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7BF30-510C-4EC0-91AC-FF6FE300913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53673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947DBB-AF42-444F-9CA1-698B2A6564A1}" type="datetimeFigureOut">
              <a:rPr lang="de-DE" smtClean="0"/>
              <a:t>16.06.2020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87BF30-510C-4EC0-91AC-FF6FE300913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51348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13" Type="http://schemas.openxmlformats.org/officeDocument/2006/relationships/image" Target="../media/image30.png"/><Relationship Id="rId18" Type="http://schemas.openxmlformats.org/officeDocument/2006/relationships/image" Target="../media/image35.png"/><Relationship Id="rId26" Type="http://schemas.openxmlformats.org/officeDocument/2006/relationships/image" Target="../media/image43.png"/><Relationship Id="rId3" Type="http://schemas.openxmlformats.org/officeDocument/2006/relationships/image" Target="../media/image20.png"/><Relationship Id="rId21" Type="http://schemas.openxmlformats.org/officeDocument/2006/relationships/image" Target="../media/image38.png"/><Relationship Id="rId7" Type="http://schemas.openxmlformats.org/officeDocument/2006/relationships/image" Target="../media/image24.png"/><Relationship Id="rId12" Type="http://schemas.openxmlformats.org/officeDocument/2006/relationships/image" Target="../media/image29.png"/><Relationship Id="rId17" Type="http://schemas.openxmlformats.org/officeDocument/2006/relationships/image" Target="../media/image34.png"/><Relationship Id="rId25" Type="http://schemas.openxmlformats.org/officeDocument/2006/relationships/image" Target="../media/image42.png"/><Relationship Id="rId2" Type="http://schemas.openxmlformats.org/officeDocument/2006/relationships/image" Target="../media/image19.png"/><Relationship Id="rId16" Type="http://schemas.openxmlformats.org/officeDocument/2006/relationships/image" Target="../media/image33.png"/><Relationship Id="rId20" Type="http://schemas.openxmlformats.org/officeDocument/2006/relationships/image" Target="../media/image3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11" Type="http://schemas.openxmlformats.org/officeDocument/2006/relationships/image" Target="../media/image28.png"/><Relationship Id="rId24" Type="http://schemas.openxmlformats.org/officeDocument/2006/relationships/image" Target="../media/image41.png"/><Relationship Id="rId5" Type="http://schemas.openxmlformats.org/officeDocument/2006/relationships/image" Target="../media/image22.png"/><Relationship Id="rId15" Type="http://schemas.openxmlformats.org/officeDocument/2006/relationships/image" Target="../media/image32.png"/><Relationship Id="rId23" Type="http://schemas.openxmlformats.org/officeDocument/2006/relationships/image" Target="../media/image40.png"/><Relationship Id="rId10" Type="http://schemas.openxmlformats.org/officeDocument/2006/relationships/image" Target="../media/image27.png"/><Relationship Id="rId19" Type="http://schemas.openxmlformats.org/officeDocument/2006/relationships/image" Target="../media/image36.png"/><Relationship Id="rId4" Type="http://schemas.openxmlformats.org/officeDocument/2006/relationships/image" Target="../media/image21.png"/><Relationship Id="rId9" Type="http://schemas.openxmlformats.org/officeDocument/2006/relationships/image" Target="../media/image26.png"/><Relationship Id="rId14" Type="http://schemas.openxmlformats.org/officeDocument/2006/relationships/image" Target="../media/image31.png"/><Relationship Id="rId22" Type="http://schemas.openxmlformats.org/officeDocument/2006/relationships/image" Target="../media/image39.png"/><Relationship Id="rId27" Type="http://schemas.openxmlformats.org/officeDocument/2006/relationships/image" Target="../media/image4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Rechteck 61"/>
          <p:cNvSpPr/>
          <p:nvPr/>
        </p:nvSpPr>
        <p:spPr>
          <a:xfrm>
            <a:off x="7691811" y="5658754"/>
            <a:ext cx="720138" cy="720000"/>
          </a:xfrm>
          <a:prstGeom prst="rec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3" name="Rechteck 62"/>
          <p:cNvSpPr/>
          <p:nvPr/>
        </p:nvSpPr>
        <p:spPr>
          <a:xfrm>
            <a:off x="8410362" y="5658159"/>
            <a:ext cx="720138" cy="720000"/>
          </a:xfrm>
          <a:prstGeom prst="rec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1" name="Rechteck 40"/>
          <p:cNvSpPr/>
          <p:nvPr/>
        </p:nvSpPr>
        <p:spPr>
          <a:xfrm>
            <a:off x="1619257" y="4938755"/>
            <a:ext cx="720138" cy="720000"/>
          </a:xfrm>
          <a:prstGeom prst="rect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2" name="Rechteck 41"/>
          <p:cNvSpPr/>
          <p:nvPr/>
        </p:nvSpPr>
        <p:spPr>
          <a:xfrm>
            <a:off x="897739" y="5671200"/>
            <a:ext cx="720138" cy="720000"/>
          </a:xfrm>
          <a:prstGeom prst="rect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Rechteck 20"/>
          <p:cNvSpPr/>
          <p:nvPr/>
        </p:nvSpPr>
        <p:spPr>
          <a:xfrm>
            <a:off x="2003658" y="2418797"/>
            <a:ext cx="720138" cy="1440000"/>
          </a:xfrm>
          <a:prstGeom prst="rec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6000" b="1" dirty="0" smtClean="0">
                <a:solidFill>
                  <a:srgbClr val="FF0000"/>
                </a:solidFill>
              </a:rPr>
              <a:t>?</a:t>
            </a:r>
            <a:endParaRPr lang="de-DE" sz="6000" b="1" dirty="0">
              <a:solidFill>
                <a:srgbClr val="FF0000"/>
              </a:solidFill>
            </a:endParaRPr>
          </a:p>
        </p:txBody>
      </p:sp>
      <p:sp>
        <p:nvSpPr>
          <p:cNvPr id="20" name="Ellipse 19"/>
          <p:cNvSpPr/>
          <p:nvPr/>
        </p:nvSpPr>
        <p:spPr>
          <a:xfrm>
            <a:off x="4799075" y="1640786"/>
            <a:ext cx="433850" cy="422031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Ellipse 18"/>
          <p:cNvSpPr/>
          <p:nvPr/>
        </p:nvSpPr>
        <p:spPr>
          <a:xfrm>
            <a:off x="1739332" y="1612166"/>
            <a:ext cx="433850" cy="422031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Rechteck 13"/>
          <p:cNvSpPr/>
          <p:nvPr/>
        </p:nvSpPr>
        <p:spPr>
          <a:xfrm>
            <a:off x="3936000" y="2411030"/>
            <a:ext cx="720138" cy="1440000"/>
          </a:xfrm>
          <a:prstGeom prst="rect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Rechteck 12"/>
          <p:cNvSpPr/>
          <p:nvPr/>
        </p:nvSpPr>
        <p:spPr>
          <a:xfrm>
            <a:off x="899326" y="2411030"/>
            <a:ext cx="1080000" cy="144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Rechteck 3"/>
          <p:cNvSpPr/>
          <p:nvPr/>
        </p:nvSpPr>
        <p:spPr>
          <a:xfrm>
            <a:off x="3635906" y="0"/>
            <a:ext cx="49201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5400" b="1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Brüche addieren</a:t>
            </a:r>
            <a:endParaRPr lang="de-DE" sz="5400" b="1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899326" y="2411030"/>
            <a:ext cx="2160000" cy="144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7" name="Gerader Verbinder 6"/>
          <p:cNvCxnSpPr>
            <a:stCxn id="5" idx="0"/>
            <a:endCxn id="5" idx="2"/>
          </p:cNvCxnSpPr>
          <p:nvPr/>
        </p:nvCxnSpPr>
        <p:spPr>
          <a:xfrm>
            <a:off x="1979326" y="2411030"/>
            <a:ext cx="0" cy="1440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hteck 9"/>
          <p:cNvSpPr/>
          <p:nvPr/>
        </p:nvSpPr>
        <p:spPr>
          <a:xfrm>
            <a:off x="3936000" y="2411030"/>
            <a:ext cx="2160000" cy="144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1" name="Gerader Verbinder 10"/>
          <p:cNvCxnSpPr/>
          <p:nvPr/>
        </p:nvCxnSpPr>
        <p:spPr>
          <a:xfrm>
            <a:off x="4656138" y="2411030"/>
            <a:ext cx="0" cy="1440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r Verbinder 11"/>
          <p:cNvCxnSpPr/>
          <p:nvPr/>
        </p:nvCxnSpPr>
        <p:spPr>
          <a:xfrm>
            <a:off x="5375275" y="2411030"/>
            <a:ext cx="0" cy="1440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feld 14"/>
              <p:cNvSpPr txBox="1"/>
              <p:nvPr/>
            </p:nvSpPr>
            <p:spPr>
              <a:xfrm>
                <a:off x="1831048" y="1204425"/>
                <a:ext cx="296556" cy="80663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DE" sz="28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8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de-DE" sz="28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de-DE" sz="2800" b="1" dirty="0"/>
              </a:p>
            </p:txBody>
          </p:sp>
        </mc:Choice>
        <mc:Fallback>
          <p:sp>
            <p:nvSpPr>
              <p:cNvPr id="15" name="Textfeld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1048" y="1204425"/>
                <a:ext cx="296556" cy="80663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feld 15"/>
              <p:cNvSpPr txBox="1"/>
              <p:nvPr/>
            </p:nvSpPr>
            <p:spPr>
              <a:xfrm>
                <a:off x="4867722" y="1204424"/>
                <a:ext cx="296556" cy="80663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DE" sz="28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8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de-DE" sz="28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de-DE" sz="2800" b="1" dirty="0"/>
              </a:p>
            </p:txBody>
          </p:sp>
        </mc:Choice>
        <mc:Fallback>
          <p:sp>
            <p:nvSpPr>
              <p:cNvPr id="16" name="Textfeld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7722" y="1204424"/>
                <a:ext cx="296556" cy="80663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feld 16"/>
              <p:cNvSpPr txBox="1"/>
              <p:nvPr/>
            </p:nvSpPr>
            <p:spPr>
              <a:xfrm>
                <a:off x="3322935" y="1392295"/>
                <a:ext cx="349455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800" b="1" i="1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de-DE" sz="2800" b="1" dirty="0"/>
              </a:p>
            </p:txBody>
          </p:sp>
        </mc:Choice>
        <mc:Fallback>
          <p:sp>
            <p:nvSpPr>
              <p:cNvPr id="17" name="Textfeld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22935" y="1392295"/>
                <a:ext cx="349455" cy="43088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feld 17"/>
              <p:cNvSpPr txBox="1"/>
              <p:nvPr/>
            </p:nvSpPr>
            <p:spPr>
              <a:xfrm>
                <a:off x="3329898" y="5455757"/>
                <a:ext cx="349455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800" b="1" i="1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de-DE" sz="2800" b="1" dirty="0"/>
              </a:p>
            </p:txBody>
          </p:sp>
        </mc:Choice>
        <mc:Fallback>
          <p:sp>
            <p:nvSpPr>
              <p:cNvPr id="18" name="Textfeld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29898" y="5455757"/>
                <a:ext cx="349455" cy="43088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3" name="Gekrümmter Verbinder 22"/>
          <p:cNvCxnSpPr>
            <a:stCxn id="14" idx="2"/>
            <a:endCxn id="21" idx="2"/>
          </p:cNvCxnSpPr>
          <p:nvPr/>
        </p:nvCxnSpPr>
        <p:spPr>
          <a:xfrm rot="5400000">
            <a:off x="3326015" y="2888742"/>
            <a:ext cx="7767" cy="1932342"/>
          </a:xfrm>
          <a:prstGeom prst="curvedConnector3">
            <a:avLst>
              <a:gd name="adj1" fmla="val 5760075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hteck 26"/>
          <p:cNvSpPr/>
          <p:nvPr/>
        </p:nvSpPr>
        <p:spPr>
          <a:xfrm>
            <a:off x="899326" y="4938755"/>
            <a:ext cx="720138" cy="720000"/>
          </a:xfrm>
          <a:prstGeom prst="rect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Rechteck 27"/>
          <p:cNvSpPr/>
          <p:nvPr/>
        </p:nvSpPr>
        <p:spPr>
          <a:xfrm>
            <a:off x="899326" y="4938755"/>
            <a:ext cx="2160000" cy="144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9" name="Gerader Verbinder 28"/>
          <p:cNvCxnSpPr/>
          <p:nvPr/>
        </p:nvCxnSpPr>
        <p:spPr>
          <a:xfrm>
            <a:off x="1619464" y="4938755"/>
            <a:ext cx="0" cy="1440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Gerader Verbinder 29"/>
          <p:cNvCxnSpPr/>
          <p:nvPr/>
        </p:nvCxnSpPr>
        <p:spPr>
          <a:xfrm>
            <a:off x="2338601" y="4938755"/>
            <a:ext cx="0" cy="1440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hteck 30"/>
          <p:cNvSpPr/>
          <p:nvPr/>
        </p:nvSpPr>
        <p:spPr>
          <a:xfrm>
            <a:off x="3936000" y="4938755"/>
            <a:ext cx="720138" cy="1440000"/>
          </a:xfrm>
          <a:prstGeom prst="rect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" name="Rechteck 31"/>
          <p:cNvSpPr/>
          <p:nvPr/>
        </p:nvSpPr>
        <p:spPr>
          <a:xfrm>
            <a:off x="3936000" y="4938755"/>
            <a:ext cx="2160000" cy="144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33" name="Gerader Verbinder 32"/>
          <p:cNvCxnSpPr/>
          <p:nvPr/>
        </p:nvCxnSpPr>
        <p:spPr>
          <a:xfrm>
            <a:off x="4656138" y="4938755"/>
            <a:ext cx="0" cy="1440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Gerader Verbinder 33"/>
          <p:cNvCxnSpPr/>
          <p:nvPr/>
        </p:nvCxnSpPr>
        <p:spPr>
          <a:xfrm>
            <a:off x="5375275" y="4938755"/>
            <a:ext cx="0" cy="1440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Gerader Verbinder 35"/>
          <p:cNvCxnSpPr>
            <a:stCxn id="28" idx="1"/>
            <a:endCxn id="28" idx="3"/>
          </p:cNvCxnSpPr>
          <p:nvPr/>
        </p:nvCxnSpPr>
        <p:spPr>
          <a:xfrm>
            <a:off x="899326" y="5658755"/>
            <a:ext cx="2160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Gerader Verbinder 38"/>
          <p:cNvCxnSpPr>
            <a:stCxn id="32" idx="1"/>
            <a:endCxn id="32" idx="3"/>
          </p:cNvCxnSpPr>
          <p:nvPr/>
        </p:nvCxnSpPr>
        <p:spPr>
          <a:xfrm>
            <a:off x="3936000" y="5658755"/>
            <a:ext cx="2160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Abgerundetes Rechteck 42"/>
          <p:cNvSpPr/>
          <p:nvPr/>
        </p:nvSpPr>
        <p:spPr>
          <a:xfrm>
            <a:off x="9495692" y="1138774"/>
            <a:ext cx="2489982" cy="468964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Hauptnenner (</a:t>
            </a:r>
            <a:r>
              <a:rPr lang="de-DE" b="1" dirty="0" err="1" smtClean="0">
                <a:solidFill>
                  <a:schemeClr val="tx1"/>
                </a:solidFill>
              </a:rPr>
              <a:t>kgV</a:t>
            </a:r>
            <a:r>
              <a:rPr lang="de-DE" b="1" dirty="0" smtClean="0">
                <a:solidFill>
                  <a:schemeClr val="tx1"/>
                </a:solidFill>
              </a:rPr>
              <a:t>)</a:t>
            </a:r>
            <a:endParaRPr lang="de-DE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4" name="Textfeld 43"/>
              <p:cNvSpPr txBox="1"/>
              <p:nvPr/>
            </p:nvSpPr>
            <p:spPr>
              <a:xfrm>
                <a:off x="9495692" y="1847646"/>
                <a:ext cx="140320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𝒌𝒈𝑽</m:t>
                      </m:r>
                      <m:d>
                        <m:dPr>
                          <m:ctrlPr>
                            <a:rPr lang="de-DE" sz="24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e>
                      </m:d>
                    </m:oMath>
                  </m:oMathPara>
                </a14:m>
                <a:endParaRPr lang="de-DE" sz="2400" b="1" dirty="0"/>
              </a:p>
            </p:txBody>
          </p:sp>
        </mc:Choice>
        <mc:Fallback>
          <p:sp>
            <p:nvSpPr>
              <p:cNvPr id="44" name="Textfeld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95692" y="1847646"/>
                <a:ext cx="1403205" cy="369332"/>
              </a:xfrm>
              <a:prstGeom prst="rect">
                <a:avLst/>
              </a:prstGeom>
              <a:blipFill>
                <a:blip r:embed="rId6"/>
                <a:stretch>
                  <a:fillRect l="-7391" t="-1639" b="-3442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5" name="Textfeld 44"/>
              <p:cNvSpPr txBox="1"/>
              <p:nvPr/>
            </p:nvSpPr>
            <p:spPr>
              <a:xfrm>
                <a:off x="11057205" y="1823181"/>
                <a:ext cx="56797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𝟔</m:t>
                      </m:r>
                    </m:oMath>
                  </m:oMathPara>
                </a14:m>
                <a:endParaRPr lang="de-DE" sz="2400" b="1" dirty="0"/>
              </a:p>
            </p:txBody>
          </p:sp>
        </mc:Choice>
        <mc:Fallback>
          <p:sp>
            <p:nvSpPr>
              <p:cNvPr id="45" name="Textfeld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57205" y="1823181"/>
                <a:ext cx="567976" cy="369332"/>
              </a:xfrm>
              <a:prstGeom prst="rect">
                <a:avLst/>
              </a:prstGeom>
              <a:blipFill>
                <a:blip r:embed="rId7"/>
                <a:stretch>
                  <a:fillRect l="-5376" r="-11828" b="-655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6" name="Textfeld 45"/>
              <p:cNvSpPr txBox="1"/>
              <p:nvPr/>
            </p:nvSpPr>
            <p:spPr>
              <a:xfrm>
                <a:off x="9495691" y="3224524"/>
                <a:ext cx="253274" cy="6914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DE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de-DE" sz="2400" b="1" dirty="0"/>
              </a:p>
            </p:txBody>
          </p:sp>
        </mc:Choice>
        <mc:Fallback>
          <p:sp>
            <p:nvSpPr>
              <p:cNvPr id="46" name="Textfeld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95691" y="3224524"/>
                <a:ext cx="253274" cy="69147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Abgerundetes Rechteck 46"/>
          <p:cNvSpPr/>
          <p:nvPr/>
        </p:nvSpPr>
        <p:spPr>
          <a:xfrm>
            <a:off x="9495692" y="2456886"/>
            <a:ext cx="2489982" cy="468964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Erweitern</a:t>
            </a:r>
            <a:endParaRPr lang="de-DE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8" name="Textfeld 47"/>
              <p:cNvSpPr txBox="1"/>
              <p:nvPr/>
            </p:nvSpPr>
            <p:spPr>
              <a:xfrm>
                <a:off x="9855760" y="3222151"/>
                <a:ext cx="633047" cy="6938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de-DE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𝟔</m:t>
                          </m:r>
                        </m:den>
                      </m:f>
                    </m:oMath>
                  </m:oMathPara>
                </a14:m>
                <a:endParaRPr lang="de-DE" sz="2400" b="1" dirty="0"/>
              </a:p>
            </p:txBody>
          </p:sp>
        </mc:Choice>
        <mc:Fallback>
          <p:sp>
            <p:nvSpPr>
              <p:cNvPr id="48" name="Textfeld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55760" y="3222151"/>
                <a:ext cx="633047" cy="69384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Textfeld 48"/>
          <p:cNvSpPr txBox="1"/>
          <p:nvPr/>
        </p:nvSpPr>
        <p:spPr>
          <a:xfrm>
            <a:off x="9855759" y="324433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3</a:t>
            </a:r>
            <a:endParaRPr lang="de-DE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0" name="Textfeld 49"/>
              <p:cNvSpPr txBox="1"/>
              <p:nvPr/>
            </p:nvSpPr>
            <p:spPr>
              <a:xfrm>
                <a:off x="10918212" y="3224524"/>
                <a:ext cx="253274" cy="6914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DE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de-DE" sz="2400" b="1" dirty="0"/>
              </a:p>
            </p:txBody>
          </p:sp>
        </mc:Choice>
        <mc:Fallback>
          <p:sp>
            <p:nvSpPr>
              <p:cNvPr id="50" name="Textfeld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18212" y="3224524"/>
                <a:ext cx="253274" cy="691471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1" name="Textfeld 50"/>
              <p:cNvSpPr txBox="1"/>
              <p:nvPr/>
            </p:nvSpPr>
            <p:spPr>
              <a:xfrm>
                <a:off x="11278281" y="3222151"/>
                <a:ext cx="633047" cy="6938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de-DE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𝟔</m:t>
                          </m:r>
                        </m:den>
                      </m:f>
                    </m:oMath>
                  </m:oMathPara>
                </a14:m>
                <a:endParaRPr lang="de-DE" sz="2400" b="1" dirty="0"/>
              </a:p>
            </p:txBody>
          </p:sp>
        </mc:Choice>
        <mc:Fallback>
          <p:sp>
            <p:nvSpPr>
              <p:cNvPr id="51" name="Textfeld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78281" y="3222151"/>
                <a:ext cx="633047" cy="693844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Textfeld 51"/>
          <p:cNvSpPr txBox="1"/>
          <p:nvPr/>
        </p:nvSpPr>
        <p:spPr>
          <a:xfrm>
            <a:off x="11278280" y="324433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2</a:t>
            </a:r>
            <a:endParaRPr lang="de-DE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3" name="Textfeld 52"/>
              <p:cNvSpPr txBox="1"/>
              <p:nvPr/>
            </p:nvSpPr>
            <p:spPr>
              <a:xfrm>
                <a:off x="6409802" y="1373256"/>
                <a:ext cx="349455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800" b="1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DE" sz="2800" b="1" dirty="0"/>
              </a:p>
            </p:txBody>
          </p:sp>
        </mc:Choice>
        <mc:Fallback>
          <p:sp>
            <p:nvSpPr>
              <p:cNvPr id="53" name="Textfeld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9802" y="1373256"/>
                <a:ext cx="349455" cy="43088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4" name="Textfeld 53"/>
              <p:cNvSpPr txBox="1"/>
              <p:nvPr/>
            </p:nvSpPr>
            <p:spPr>
              <a:xfrm>
                <a:off x="6409801" y="5443311"/>
                <a:ext cx="349455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800" b="1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DE" sz="2800" b="1" dirty="0"/>
              </a:p>
            </p:txBody>
          </p:sp>
        </mc:Choice>
        <mc:Fallback>
          <p:sp>
            <p:nvSpPr>
              <p:cNvPr id="54" name="Textfeld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9801" y="5443311"/>
                <a:ext cx="349455" cy="430887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5" name="Rechteck 54"/>
          <p:cNvSpPr/>
          <p:nvPr/>
        </p:nvSpPr>
        <p:spPr>
          <a:xfrm>
            <a:off x="7692605" y="4926310"/>
            <a:ext cx="720138" cy="720000"/>
          </a:xfrm>
          <a:prstGeom prst="rec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6" name="Rechteck 55"/>
          <p:cNvSpPr/>
          <p:nvPr/>
        </p:nvSpPr>
        <p:spPr>
          <a:xfrm>
            <a:off x="6971087" y="5658755"/>
            <a:ext cx="720138" cy="720000"/>
          </a:xfrm>
          <a:prstGeom prst="rec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7" name="Rechteck 56"/>
          <p:cNvSpPr/>
          <p:nvPr/>
        </p:nvSpPr>
        <p:spPr>
          <a:xfrm>
            <a:off x="6972674" y="4926310"/>
            <a:ext cx="720138" cy="720000"/>
          </a:xfrm>
          <a:prstGeom prst="rec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8" name="Rechteck 57"/>
          <p:cNvSpPr/>
          <p:nvPr/>
        </p:nvSpPr>
        <p:spPr>
          <a:xfrm>
            <a:off x="6972674" y="4926310"/>
            <a:ext cx="2160000" cy="144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59" name="Gerader Verbinder 58"/>
          <p:cNvCxnSpPr/>
          <p:nvPr/>
        </p:nvCxnSpPr>
        <p:spPr>
          <a:xfrm>
            <a:off x="7692812" y="4926310"/>
            <a:ext cx="0" cy="1440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Gerader Verbinder 59"/>
          <p:cNvCxnSpPr/>
          <p:nvPr/>
        </p:nvCxnSpPr>
        <p:spPr>
          <a:xfrm>
            <a:off x="8411949" y="4926310"/>
            <a:ext cx="0" cy="1440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Gerader Verbinder 60"/>
          <p:cNvCxnSpPr>
            <a:stCxn id="58" idx="1"/>
            <a:endCxn id="58" idx="3"/>
          </p:cNvCxnSpPr>
          <p:nvPr/>
        </p:nvCxnSpPr>
        <p:spPr>
          <a:xfrm>
            <a:off x="6972674" y="5646310"/>
            <a:ext cx="2160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64" name="Textfeld 63"/>
              <p:cNvSpPr txBox="1"/>
              <p:nvPr/>
            </p:nvSpPr>
            <p:spPr>
              <a:xfrm>
                <a:off x="7786879" y="1201216"/>
                <a:ext cx="296556" cy="81823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DE" sz="28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800" b="1" i="1" smtClean="0">
                              <a:latin typeface="Cambria Math" panose="02040503050406030204" pitchFamily="18" charset="0"/>
                            </a:rPr>
                            <m:t>𝟓</m:t>
                          </m:r>
                        </m:num>
                        <m:den>
                          <m:r>
                            <a:rPr lang="de-DE" sz="2800" b="1" i="1" smtClean="0">
                              <a:latin typeface="Cambria Math" panose="02040503050406030204" pitchFamily="18" charset="0"/>
                            </a:rPr>
                            <m:t>𝟔</m:t>
                          </m:r>
                        </m:den>
                      </m:f>
                    </m:oMath>
                  </m:oMathPara>
                </a14:m>
                <a:endParaRPr lang="de-DE" sz="2800" b="1" dirty="0"/>
              </a:p>
            </p:txBody>
          </p:sp>
        </mc:Choice>
        <mc:Fallback>
          <p:sp>
            <p:nvSpPr>
              <p:cNvPr id="64" name="Textfeld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6879" y="1201216"/>
                <a:ext cx="296556" cy="818237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5" name="Abgerundetes Rechteck 64"/>
          <p:cNvSpPr/>
          <p:nvPr/>
        </p:nvSpPr>
        <p:spPr>
          <a:xfrm>
            <a:off x="9493908" y="4234479"/>
            <a:ext cx="2489982" cy="468964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Addieren</a:t>
            </a:r>
            <a:endParaRPr lang="de-DE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6" name="Textfeld 65"/>
              <p:cNvSpPr txBox="1"/>
              <p:nvPr/>
            </p:nvSpPr>
            <p:spPr>
              <a:xfrm>
                <a:off x="9442894" y="4966689"/>
                <a:ext cx="253274" cy="6914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DE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𝟔</m:t>
                          </m:r>
                        </m:den>
                      </m:f>
                    </m:oMath>
                  </m:oMathPara>
                </a14:m>
                <a:endParaRPr lang="de-DE" sz="2400" b="1" dirty="0"/>
              </a:p>
            </p:txBody>
          </p:sp>
        </mc:Choice>
        <mc:Fallback>
          <p:sp>
            <p:nvSpPr>
              <p:cNvPr id="66" name="Textfeld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42894" y="4966689"/>
                <a:ext cx="253274" cy="691471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7" name="Textfeld 66"/>
              <p:cNvSpPr txBox="1"/>
              <p:nvPr/>
            </p:nvSpPr>
            <p:spPr>
              <a:xfrm>
                <a:off x="9812576" y="5115260"/>
                <a:ext cx="349455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800" b="1" i="1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de-DE" sz="2800" b="1" dirty="0"/>
              </a:p>
            </p:txBody>
          </p:sp>
        </mc:Choice>
        <mc:Fallback>
          <p:sp>
            <p:nvSpPr>
              <p:cNvPr id="67" name="Textfeld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12576" y="5115260"/>
                <a:ext cx="349455" cy="430887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8" name="Textfeld 67"/>
              <p:cNvSpPr txBox="1"/>
              <p:nvPr/>
            </p:nvSpPr>
            <p:spPr>
              <a:xfrm>
                <a:off x="10235533" y="4966688"/>
                <a:ext cx="253274" cy="6914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DE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𝟔</m:t>
                          </m:r>
                        </m:den>
                      </m:f>
                    </m:oMath>
                  </m:oMathPara>
                </a14:m>
                <a:endParaRPr lang="de-DE" sz="2400" b="1" dirty="0"/>
              </a:p>
            </p:txBody>
          </p:sp>
        </mc:Choice>
        <mc:Fallback>
          <p:sp>
            <p:nvSpPr>
              <p:cNvPr id="68" name="Textfeld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35533" y="4966688"/>
                <a:ext cx="253274" cy="691471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9" name="Textfeld 68"/>
              <p:cNvSpPr txBox="1"/>
              <p:nvPr/>
            </p:nvSpPr>
            <p:spPr>
              <a:xfrm>
                <a:off x="10725619" y="4964081"/>
                <a:ext cx="1185709" cy="6938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de-DE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𝟔</m:t>
                          </m:r>
                        </m:den>
                      </m:f>
                    </m:oMath>
                  </m:oMathPara>
                </a14:m>
                <a:endParaRPr lang="de-DE" sz="2400" b="1" dirty="0"/>
              </a:p>
            </p:txBody>
          </p:sp>
        </mc:Choice>
        <mc:Fallback>
          <p:sp>
            <p:nvSpPr>
              <p:cNvPr id="69" name="Textfeld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25619" y="4964081"/>
                <a:ext cx="1185709" cy="693844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0" name="Textfeld 69"/>
              <p:cNvSpPr txBox="1"/>
              <p:nvPr/>
            </p:nvSpPr>
            <p:spPr>
              <a:xfrm>
                <a:off x="10757233" y="5874198"/>
                <a:ext cx="635302" cy="70134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de-DE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𝟓</m:t>
                          </m:r>
                        </m:num>
                        <m:den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𝟔</m:t>
                          </m:r>
                        </m:den>
                      </m:f>
                    </m:oMath>
                  </m:oMathPara>
                </a14:m>
                <a:endParaRPr lang="de-DE" sz="2400" b="1" dirty="0"/>
              </a:p>
            </p:txBody>
          </p:sp>
        </mc:Choice>
        <mc:Fallback>
          <p:sp>
            <p:nvSpPr>
              <p:cNvPr id="70" name="Textfeld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7233" y="5874198"/>
                <a:ext cx="635302" cy="701346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76211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5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5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5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6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9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0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0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1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1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4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4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5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5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8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8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9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9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4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9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9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0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0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6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0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1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1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2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 animBg="1"/>
      <p:bldP spid="63" grpId="0" animBg="1"/>
      <p:bldP spid="41" grpId="0" animBg="1"/>
      <p:bldP spid="42" grpId="0" animBg="1"/>
      <p:bldP spid="21" grpId="0" animBg="1"/>
      <p:bldP spid="20" grpId="0" animBg="1"/>
      <p:bldP spid="19" grpId="0" animBg="1"/>
      <p:bldP spid="14" grpId="0" animBg="1"/>
      <p:bldP spid="13" grpId="0" animBg="1"/>
      <p:bldP spid="4" grpId="0"/>
      <p:bldP spid="5" grpId="0" animBg="1"/>
      <p:bldP spid="10" grpId="0" animBg="1"/>
      <p:bldP spid="15" grpId="0"/>
      <p:bldP spid="16" grpId="0"/>
      <p:bldP spid="17" grpId="0"/>
      <p:bldP spid="18" grpId="0"/>
      <p:bldP spid="27" grpId="0" animBg="1"/>
      <p:bldP spid="28" grpId="0" animBg="1"/>
      <p:bldP spid="31" grpId="0" animBg="1"/>
      <p:bldP spid="32" grpId="0" animBg="1"/>
      <p:bldP spid="43" grpId="0" animBg="1"/>
      <p:bldP spid="44" grpId="0"/>
      <p:bldP spid="45" grpId="0"/>
      <p:bldP spid="46" grpId="0"/>
      <p:bldP spid="47" grpId="0" animBg="1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 animBg="1"/>
      <p:bldP spid="56" grpId="0" animBg="1"/>
      <p:bldP spid="57" grpId="0" animBg="1"/>
      <p:bldP spid="58" grpId="0" animBg="1"/>
      <p:bldP spid="64" grpId="0"/>
      <p:bldP spid="65" grpId="0" animBg="1"/>
      <p:bldP spid="66" grpId="0"/>
      <p:bldP spid="67" grpId="0"/>
      <p:bldP spid="68" grpId="0"/>
      <p:bldP spid="69" grpId="0"/>
      <p:bldP spid="7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bgerundetes Rechteck 3"/>
          <p:cNvSpPr/>
          <p:nvPr/>
        </p:nvSpPr>
        <p:spPr>
          <a:xfrm>
            <a:off x="309489" y="253218"/>
            <a:ext cx="2307102" cy="450167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</a:rPr>
              <a:t>Beispiele</a:t>
            </a:r>
            <a:endParaRPr lang="de-DE" sz="24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feld 4"/>
              <p:cNvSpPr txBox="1"/>
              <p:nvPr/>
            </p:nvSpPr>
            <p:spPr>
              <a:xfrm>
                <a:off x="565649" y="1331422"/>
                <a:ext cx="1072986" cy="6938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DE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𝟓</m:t>
                          </m:r>
                        </m:den>
                      </m:f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  +  </m:t>
                      </m:r>
                      <m:f>
                        <m:fPr>
                          <m:ctrlPr>
                            <a:rPr lang="de-DE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𝟕</m:t>
                          </m:r>
                        </m:den>
                      </m:f>
                    </m:oMath>
                  </m:oMathPara>
                </a14:m>
                <a:endParaRPr lang="de-DE" sz="2400" b="1" dirty="0"/>
              </a:p>
            </p:txBody>
          </p:sp>
        </mc:Choice>
        <mc:Fallback>
          <p:sp>
            <p:nvSpPr>
              <p:cNvPr id="5" name="Textfeld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649" y="1331422"/>
                <a:ext cx="1072986" cy="69384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Abgerundetes Rechteck 5"/>
          <p:cNvSpPr/>
          <p:nvPr/>
        </p:nvSpPr>
        <p:spPr>
          <a:xfrm>
            <a:off x="3455470" y="1365332"/>
            <a:ext cx="2489982" cy="468964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Hauptnenner (</a:t>
            </a:r>
            <a:r>
              <a:rPr lang="de-DE" b="1" dirty="0" err="1" smtClean="0">
                <a:solidFill>
                  <a:schemeClr val="tx1"/>
                </a:solidFill>
              </a:rPr>
              <a:t>kgV</a:t>
            </a:r>
            <a:r>
              <a:rPr lang="de-DE" b="1" dirty="0" smtClean="0">
                <a:solidFill>
                  <a:schemeClr val="tx1"/>
                </a:solidFill>
              </a:rPr>
              <a:t>)</a:t>
            </a:r>
            <a:endParaRPr lang="de-DE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feld 6"/>
              <p:cNvSpPr txBox="1"/>
              <p:nvPr/>
            </p:nvSpPr>
            <p:spPr>
              <a:xfrm>
                <a:off x="3455470" y="2074204"/>
                <a:ext cx="140320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𝒌𝒈𝑽</m:t>
                      </m:r>
                      <m:d>
                        <m:dPr>
                          <m:ctrlPr>
                            <a:rPr lang="de-DE" sz="24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𝟓</m:t>
                          </m:r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𝟕</m:t>
                          </m:r>
                        </m:e>
                      </m:d>
                    </m:oMath>
                  </m:oMathPara>
                </a14:m>
                <a:endParaRPr lang="de-DE" sz="2400" b="1" dirty="0"/>
              </a:p>
            </p:txBody>
          </p:sp>
        </mc:Choice>
        <mc:Fallback>
          <p:sp>
            <p:nvSpPr>
              <p:cNvPr id="7" name="Textfeld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55470" y="2074204"/>
                <a:ext cx="1403205" cy="369332"/>
              </a:xfrm>
              <a:prstGeom prst="rect">
                <a:avLst/>
              </a:prstGeom>
              <a:blipFill>
                <a:blip r:embed="rId3"/>
                <a:stretch>
                  <a:fillRect l="-7391" t="-1639" b="-3442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feld 7"/>
              <p:cNvSpPr txBox="1"/>
              <p:nvPr/>
            </p:nvSpPr>
            <p:spPr>
              <a:xfrm>
                <a:off x="5016983" y="2049739"/>
                <a:ext cx="75232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𝟑𝟓</m:t>
                      </m:r>
                    </m:oMath>
                  </m:oMathPara>
                </a14:m>
                <a:endParaRPr lang="de-DE" sz="2400" b="1" dirty="0"/>
              </a:p>
            </p:txBody>
          </p:sp>
        </mc:Choice>
        <mc:Fallback>
          <p:sp>
            <p:nvSpPr>
              <p:cNvPr id="8" name="Textfeld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6983" y="2049739"/>
                <a:ext cx="752322" cy="369332"/>
              </a:xfrm>
              <a:prstGeom prst="rect">
                <a:avLst/>
              </a:prstGeom>
              <a:blipFill>
                <a:blip r:embed="rId4"/>
                <a:stretch>
                  <a:fillRect l="-4065" r="-9756" b="-819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feld 8"/>
              <p:cNvSpPr txBox="1"/>
              <p:nvPr/>
            </p:nvSpPr>
            <p:spPr>
              <a:xfrm>
                <a:off x="3455469" y="3451082"/>
                <a:ext cx="253274" cy="6914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DE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𝟓</m:t>
                          </m:r>
                        </m:den>
                      </m:f>
                    </m:oMath>
                  </m:oMathPara>
                </a14:m>
                <a:endParaRPr lang="de-DE" sz="2400" b="1" dirty="0"/>
              </a:p>
            </p:txBody>
          </p:sp>
        </mc:Choice>
        <mc:Fallback>
          <p:sp>
            <p:nvSpPr>
              <p:cNvPr id="9" name="Textfeld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55469" y="3451082"/>
                <a:ext cx="253274" cy="69147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Abgerundetes Rechteck 9"/>
          <p:cNvSpPr/>
          <p:nvPr/>
        </p:nvSpPr>
        <p:spPr>
          <a:xfrm>
            <a:off x="3455470" y="2683444"/>
            <a:ext cx="2489982" cy="468964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Erweitern</a:t>
            </a:r>
            <a:endParaRPr lang="de-DE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feld 10"/>
              <p:cNvSpPr txBox="1"/>
              <p:nvPr/>
            </p:nvSpPr>
            <p:spPr>
              <a:xfrm>
                <a:off x="3815538" y="3448709"/>
                <a:ext cx="633047" cy="6938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de-DE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𝟏𝟒</m:t>
                          </m:r>
                        </m:num>
                        <m:den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𝟑𝟓</m:t>
                          </m:r>
                        </m:den>
                      </m:f>
                    </m:oMath>
                  </m:oMathPara>
                </a14:m>
                <a:endParaRPr lang="de-DE" sz="2400" b="1" dirty="0"/>
              </a:p>
            </p:txBody>
          </p:sp>
        </mc:Choice>
        <mc:Fallback>
          <p:sp>
            <p:nvSpPr>
              <p:cNvPr id="11" name="Textfeld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5538" y="3448709"/>
                <a:ext cx="633047" cy="693844"/>
              </a:xfrm>
              <a:prstGeom prst="rect">
                <a:avLst/>
              </a:prstGeom>
              <a:blipFill>
                <a:blip r:embed="rId6"/>
                <a:stretch>
                  <a:fillRect r="-17308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feld 11"/>
          <p:cNvSpPr txBox="1"/>
          <p:nvPr/>
        </p:nvSpPr>
        <p:spPr>
          <a:xfrm>
            <a:off x="3815537" y="347089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7</a:t>
            </a:r>
            <a:endParaRPr lang="de-DE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feld 12"/>
              <p:cNvSpPr txBox="1"/>
              <p:nvPr/>
            </p:nvSpPr>
            <p:spPr>
              <a:xfrm>
                <a:off x="4877990" y="3451082"/>
                <a:ext cx="253274" cy="6914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DE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𝟕</m:t>
                          </m:r>
                        </m:den>
                      </m:f>
                    </m:oMath>
                  </m:oMathPara>
                </a14:m>
                <a:endParaRPr lang="de-DE" sz="2400" b="1" dirty="0"/>
              </a:p>
            </p:txBody>
          </p:sp>
        </mc:Choice>
        <mc:Fallback>
          <p:sp>
            <p:nvSpPr>
              <p:cNvPr id="13" name="Textfeld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7990" y="3451082"/>
                <a:ext cx="253274" cy="69147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feld 13"/>
              <p:cNvSpPr txBox="1"/>
              <p:nvPr/>
            </p:nvSpPr>
            <p:spPr>
              <a:xfrm>
                <a:off x="5238059" y="3448709"/>
                <a:ext cx="633047" cy="70134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de-DE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𝟏𝟓</m:t>
                          </m:r>
                        </m:num>
                        <m:den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𝟑𝟓</m:t>
                          </m:r>
                        </m:den>
                      </m:f>
                    </m:oMath>
                  </m:oMathPara>
                </a14:m>
                <a:endParaRPr lang="de-DE" sz="2400" b="1" dirty="0"/>
              </a:p>
            </p:txBody>
          </p:sp>
        </mc:Choice>
        <mc:Fallback>
          <p:sp>
            <p:nvSpPr>
              <p:cNvPr id="14" name="Textfeld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8059" y="3448709"/>
                <a:ext cx="633047" cy="701346"/>
              </a:xfrm>
              <a:prstGeom prst="rect">
                <a:avLst/>
              </a:prstGeom>
              <a:blipFill>
                <a:blip r:embed="rId8"/>
                <a:stretch>
                  <a:fillRect r="-18269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feld 14"/>
          <p:cNvSpPr txBox="1"/>
          <p:nvPr/>
        </p:nvSpPr>
        <p:spPr>
          <a:xfrm>
            <a:off x="5238058" y="347089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5</a:t>
            </a:r>
            <a:endParaRPr lang="de-DE" dirty="0"/>
          </a:p>
        </p:txBody>
      </p:sp>
      <p:sp>
        <p:nvSpPr>
          <p:cNvPr id="16" name="Abgerundetes Rechteck 15"/>
          <p:cNvSpPr/>
          <p:nvPr/>
        </p:nvSpPr>
        <p:spPr>
          <a:xfrm>
            <a:off x="3453686" y="4461037"/>
            <a:ext cx="2489982" cy="468964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Zähler addieren</a:t>
            </a:r>
            <a:endParaRPr lang="de-DE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feld 16"/>
              <p:cNvSpPr txBox="1"/>
              <p:nvPr/>
            </p:nvSpPr>
            <p:spPr>
              <a:xfrm>
                <a:off x="3402672" y="5193247"/>
                <a:ext cx="437620" cy="6938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DE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𝟏𝟒</m:t>
                          </m:r>
                        </m:num>
                        <m:den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𝟑𝟓</m:t>
                          </m:r>
                        </m:den>
                      </m:f>
                    </m:oMath>
                  </m:oMathPara>
                </a14:m>
                <a:endParaRPr lang="de-DE" sz="2400" b="1" dirty="0"/>
              </a:p>
            </p:txBody>
          </p:sp>
        </mc:Choice>
        <mc:Fallback>
          <p:sp>
            <p:nvSpPr>
              <p:cNvPr id="17" name="Textfeld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02672" y="5193247"/>
                <a:ext cx="437620" cy="69384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feld 17"/>
              <p:cNvSpPr txBox="1"/>
              <p:nvPr/>
            </p:nvSpPr>
            <p:spPr>
              <a:xfrm>
                <a:off x="3840292" y="5348262"/>
                <a:ext cx="349455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800" b="1" i="1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de-DE" sz="2800" b="1" dirty="0"/>
              </a:p>
            </p:txBody>
          </p:sp>
        </mc:Choice>
        <mc:Fallback>
          <p:sp>
            <p:nvSpPr>
              <p:cNvPr id="18" name="Textfeld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0292" y="5348262"/>
                <a:ext cx="349455" cy="43088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feld 18"/>
              <p:cNvSpPr txBox="1"/>
              <p:nvPr/>
            </p:nvSpPr>
            <p:spPr>
              <a:xfrm>
                <a:off x="4195311" y="5193246"/>
                <a:ext cx="437620" cy="70134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DE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𝟏𝟓</m:t>
                          </m:r>
                        </m:num>
                        <m:den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𝟑𝟓</m:t>
                          </m:r>
                        </m:den>
                      </m:f>
                    </m:oMath>
                  </m:oMathPara>
                </a14:m>
                <a:endParaRPr lang="de-DE" sz="2400" b="1" dirty="0"/>
              </a:p>
            </p:txBody>
          </p:sp>
        </mc:Choice>
        <mc:Fallback>
          <p:sp>
            <p:nvSpPr>
              <p:cNvPr id="19" name="Textfeld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5311" y="5193246"/>
                <a:ext cx="437620" cy="701346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feld 19"/>
              <p:cNvSpPr txBox="1"/>
              <p:nvPr/>
            </p:nvSpPr>
            <p:spPr>
              <a:xfrm>
                <a:off x="4685397" y="5190639"/>
                <a:ext cx="1554400" cy="70134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de-DE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𝟏𝟒</m:t>
                          </m:r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𝟏𝟓</m:t>
                          </m:r>
                        </m:num>
                        <m:den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𝟑𝟓</m:t>
                          </m:r>
                        </m:den>
                      </m:f>
                    </m:oMath>
                  </m:oMathPara>
                </a14:m>
                <a:endParaRPr lang="de-DE" sz="2400" b="1" dirty="0"/>
              </a:p>
            </p:txBody>
          </p:sp>
        </mc:Choice>
        <mc:Fallback>
          <p:sp>
            <p:nvSpPr>
              <p:cNvPr id="20" name="Textfeld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5397" y="5190639"/>
                <a:ext cx="1554400" cy="701346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feld 20"/>
              <p:cNvSpPr txBox="1"/>
              <p:nvPr/>
            </p:nvSpPr>
            <p:spPr>
              <a:xfrm>
                <a:off x="4717011" y="6100756"/>
                <a:ext cx="819648" cy="6938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de-DE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𝟐𝟗</m:t>
                          </m:r>
                        </m:num>
                        <m:den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𝟑𝟓</m:t>
                          </m:r>
                        </m:den>
                      </m:f>
                    </m:oMath>
                  </m:oMathPara>
                </a14:m>
                <a:endParaRPr lang="de-DE" sz="2400" b="1" dirty="0"/>
              </a:p>
            </p:txBody>
          </p:sp>
        </mc:Choice>
        <mc:Fallback>
          <p:sp>
            <p:nvSpPr>
              <p:cNvPr id="21" name="Textfeld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7011" y="6100756"/>
                <a:ext cx="819648" cy="693844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feld 21"/>
              <p:cNvSpPr txBox="1"/>
              <p:nvPr/>
            </p:nvSpPr>
            <p:spPr>
              <a:xfrm>
                <a:off x="1796943" y="1331422"/>
                <a:ext cx="819648" cy="6938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de-DE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𝟐𝟗</m:t>
                          </m:r>
                        </m:num>
                        <m:den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𝟑𝟓</m:t>
                          </m:r>
                        </m:den>
                      </m:f>
                    </m:oMath>
                  </m:oMathPara>
                </a14:m>
                <a:endParaRPr lang="de-DE" sz="2400" b="1" dirty="0"/>
              </a:p>
            </p:txBody>
          </p:sp>
        </mc:Choice>
        <mc:Fallback>
          <p:sp>
            <p:nvSpPr>
              <p:cNvPr id="22" name="Textfeld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6943" y="1331422"/>
                <a:ext cx="819648" cy="693844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feld 22"/>
              <p:cNvSpPr txBox="1"/>
              <p:nvPr/>
            </p:nvSpPr>
            <p:spPr>
              <a:xfrm>
                <a:off x="6822569" y="1331422"/>
                <a:ext cx="1072986" cy="6938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DE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  +  </m:t>
                      </m:r>
                      <m:f>
                        <m:fPr>
                          <m:ctrlPr>
                            <a:rPr lang="de-DE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de-DE" sz="2400" b="1" dirty="0"/>
              </a:p>
            </p:txBody>
          </p:sp>
        </mc:Choice>
        <mc:Fallback>
          <p:sp>
            <p:nvSpPr>
              <p:cNvPr id="23" name="Textfeld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22569" y="1331422"/>
                <a:ext cx="1072986" cy="693844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feld 23"/>
              <p:cNvSpPr txBox="1"/>
              <p:nvPr/>
            </p:nvSpPr>
            <p:spPr>
              <a:xfrm>
                <a:off x="8053863" y="1331422"/>
                <a:ext cx="819648" cy="6938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de-DE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𝟏𝟏</m:t>
                          </m:r>
                        </m:num>
                        <m:den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𝟏𝟐</m:t>
                          </m:r>
                        </m:den>
                      </m:f>
                    </m:oMath>
                  </m:oMathPara>
                </a14:m>
                <a:endParaRPr lang="de-DE" sz="2400" b="1" dirty="0"/>
              </a:p>
            </p:txBody>
          </p:sp>
        </mc:Choice>
        <mc:Fallback>
          <p:sp>
            <p:nvSpPr>
              <p:cNvPr id="24" name="Textfeld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53863" y="1331422"/>
                <a:ext cx="819648" cy="693844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feld 24"/>
              <p:cNvSpPr txBox="1"/>
              <p:nvPr/>
            </p:nvSpPr>
            <p:spPr>
              <a:xfrm>
                <a:off x="9411546" y="2078784"/>
                <a:ext cx="140320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𝒌𝒈𝑽</m:t>
                      </m:r>
                      <m:d>
                        <m:dPr>
                          <m:ctrlPr>
                            <a:rPr lang="de-DE" sz="24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𝟒</m:t>
                          </m:r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e>
                      </m:d>
                    </m:oMath>
                  </m:oMathPara>
                </a14:m>
                <a:endParaRPr lang="de-DE" sz="2400" b="1" dirty="0"/>
              </a:p>
            </p:txBody>
          </p:sp>
        </mc:Choice>
        <mc:Fallback>
          <p:sp>
            <p:nvSpPr>
              <p:cNvPr id="25" name="Textfeld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11546" y="2078784"/>
                <a:ext cx="1403205" cy="369332"/>
              </a:xfrm>
              <a:prstGeom prst="rect">
                <a:avLst/>
              </a:prstGeom>
              <a:blipFill>
                <a:blip r:embed="rId17"/>
                <a:stretch>
                  <a:fillRect l="-7391" t="-1639" b="-3442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feld 25"/>
              <p:cNvSpPr txBox="1"/>
              <p:nvPr/>
            </p:nvSpPr>
            <p:spPr>
              <a:xfrm>
                <a:off x="10973059" y="2054319"/>
                <a:ext cx="75232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𝟏𝟐</m:t>
                      </m:r>
                    </m:oMath>
                  </m:oMathPara>
                </a14:m>
                <a:endParaRPr lang="de-DE" sz="2400" b="1" dirty="0"/>
              </a:p>
            </p:txBody>
          </p:sp>
        </mc:Choice>
        <mc:Fallback>
          <p:sp>
            <p:nvSpPr>
              <p:cNvPr id="26" name="Textfeld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73059" y="2054319"/>
                <a:ext cx="752322" cy="369332"/>
              </a:xfrm>
              <a:prstGeom prst="rect">
                <a:avLst/>
              </a:prstGeom>
              <a:blipFill>
                <a:blip r:embed="rId18"/>
                <a:stretch>
                  <a:fillRect l="-4065" r="-9756" b="-4918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Textfeld 26"/>
              <p:cNvSpPr txBox="1"/>
              <p:nvPr/>
            </p:nvSpPr>
            <p:spPr>
              <a:xfrm>
                <a:off x="9440482" y="3401974"/>
                <a:ext cx="253274" cy="6914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DE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de-DE" sz="2400" b="1" dirty="0"/>
              </a:p>
            </p:txBody>
          </p:sp>
        </mc:Choice>
        <mc:Fallback>
          <p:sp>
            <p:nvSpPr>
              <p:cNvPr id="27" name="Textfeld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40482" y="3401974"/>
                <a:ext cx="253274" cy="691471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8" name="Textfeld 27"/>
              <p:cNvSpPr txBox="1"/>
              <p:nvPr/>
            </p:nvSpPr>
            <p:spPr>
              <a:xfrm>
                <a:off x="9800551" y="3399601"/>
                <a:ext cx="633047" cy="6938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de-DE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𝟏𝟐</m:t>
                          </m:r>
                        </m:den>
                      </m:f>
                    </m:oMath>
                  </m:oMathPara>
                </a14:m>
                <a:endParaRPr lang="de-DE" sz="2400" b="1" dirty="0"/>
              </a:p>
            </p:txBody>
          </p:sp>
        </mc:Choice>
        <mc:Fallback>
          <p:sp>
            <p:nvSpPr>
              <p:cNvPr id="28" name="Textfeld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00551" y="3399601"/>
                <a:ext cx="633047" cy="693844"/>
              </a:xfrm>
              <a:prstGeom prst="rect">
                <a:avLst/>
              </a:prstGeom>
              <a:blipFill>
                <a:blip r:embed="rId20"/>
                <a:stretch>
                  <a:fillRect r="-17308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Textfeld 28"/>
          <p:cNvSpPr txBox="1"/>
          <p:nvPr/>
        </p:nvSpPr>
        <p:spPr>
          <a:xfrm>
            <a:off x="9800550" y="34217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3</a:t>
            </a:r>
            <a:endParaRPr lang="de-DE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0" name="Textfeld 29"/>
              <p:cNvSpPr txBox="1"/>
              <p:nvPr/>
            </p:nvSpPr>
            <p:spPr>
              <a:xfrm>
                <a:off x="10863003" y="3401974"/>
                <a:ext cx="253274" cy="6914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DE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de-DE" sz="2400" b="1" dirty="0"/>
              </a:p>
            </p:txBody>
          </p:sp>
        </mc:Choice>
        <mc:Fallback>
          <p:sp>
            <p:nvSpPr>
              <p:cNvPr id="30" name="Textfeld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63003" y="3401974"/>
                <a:ext cx="253274" cy="691471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1" name="Textfeld 30"/>
              <p:cNvSpPr txBox="1"/>
              <p:nvPr/>
            </p:nvSpPr>
            <p:spPr>
              <a:xfrm>
                <a:off x="11223072" y="3399601"/>
                <a:ext cx="633047" cy="70134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de-DE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𝟖</m:t>
                          </m:r>
                        </m:num>
                        <m:den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𝟏𝟐</m:t>
                          </m:r>
                        </m:den>
                      </m:f>
                    </m:oMath>
                  </m:oMathPara>
                </a14:m>
                <a:endParaRPr lang="de-DE" sz="2400" b="1" dirty="0"/>
              </a:p>
            </p:txBody>
          </p:sp>
        </mc:Choice>
        <mc:Fallback>
          <p:sp>
            <p:nvSpPr>
              <p:cNvPr id="31" name="Textfeld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23072" y="3399601"/>
                <a:ext cx="633047" cy="701346"/>
              </a:xfrm>
              <a:prstGeom prst="rect">
                <a:avLst/>
              </a:prstGeom>
              <a:blipFill>
                <a:blip r:embed="rId22"/>
                <a:stretch>
                  <a:fillRect r="-18269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Textfeld 31"/>
          <p:cNvSpPr txBox="1"/>
          <p:nvPr/>
        </p:nvSpPr>
        <p:spPr>
          <a:xfrm>
            <a:off x="11223071" y="34217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4</a:t>
            </a:r>
            <a:endParaRPr lang="de-DE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3" name="Textfeld 32"/>
              <p:cNvSpPr txBox="1"/>
              <p:nvPr/>
            </p:nvSpPr>
            <p:spPr>
              <a:xfrm>
                <a:off x="9415821" y="5057760"/>
                <a:ext cx="437620" cy="6914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DE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𝟏𝟐</m:t>
                          </m:r>
                        </m:den>
                      </m:f>
                    </m:oMath>
                  </m:oMathPara>
                </a14:m>
                <a:endParaRPr lang="de-DE" sz="2400" b="1" dirty="0"/>
              </a:p>
            </p:txBody>
          </p:sp>
        </mc:Choice>
        <mc:Fallback>
          <p:sp>
            <p:nvSpPr>
              <p:cNvPr id="33" name="Textfeld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15821" y="5057760"/>
                <a:ext cx="437620" cy="691471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4" name="Textfeld 33"/>
              <p:cNvSpPr txBox="1"/>
              <p:nvPr/>
            </p:nvSpPr>
            <p:spPr>
              <a:xfrm>
                <a:off x="9853441" y="5212775"/>
                <a:ext cx="349455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800" b="1" i="1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de-DE" sz="2800" b="1" dirty="0"/>
              </a:p>
            </p:txBody>
          </p:sp>
        </mc:Choice>
        <mc:Fallback>
          <p:sp>
            <p:nvSpPr>
              <p:cNvPr id="34" name="Textfeld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53441" y="5212775"/>
                <a:ext cx="349455" cy="430887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" name="Textfeld 34"/>
              <p:cNvSpPr txBox="1"/>
              <p:nvPr/>
            </p:nvSpPr>
            <p:spPr>
              <a:xfrm>
                <a:off x="10208460" y="5057759"/>
                <a:ext cx="437620" cy="6914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DE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𝟖</m:t>
                          </m:r>
                        </m:num>
                        <m:den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𝟏𝟐</m:t>
                          </m:r>
                        </m:den>
                      </m:f>
                    </m:oMath>
                  </m:oMathPara>
                </a14:m>
                <a:endParaRPr lang="de-DE" sz="2400" b="1" dirty="0"/>
              </a:p>
            </p:txBody>
          </p:sp>
        </mc:Choice>
        <mc:Fallback>
          <p:sp>
            <p:nvSpPr>
              <p:cNvPr id="35" name="Textfeld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08460" y="5057759"/>
                <a:ext cx="437620" cy="691471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6" name="Textfeld 35"/>
              <p:cNvSpPr txBox="1"/>
              <p:nvPr/>
            </p:nvSpPr>
            <p:spPr>
              <a:xfrm>
                <a:off x="10698546" y="5055152"/>
                <a:ext cx="1185709" cy="6938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de-DE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𝟖</m:t>
                          </m:r>
                        </m:num>
                        <m:den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𝟏𝟐</m:t>
                          </m:r>
                        </m:den>
                      </m:f>
                    </m:oMath>
                  </m:oMathPara>
                </a14:m>
                <a:endParaRPr lang="de-DE" sz="2400" b="1" dirty="0"/>
              </a:p>
            </p:txBody>
          </p:sp>
        </mc:Choice>
        <mc:Fallback>
          <p:sp>
            <p:nvSpPr>
              <p:cNvPr id="36" name="Textfeld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98546" y="5055152"/>
                <a:ext cx="1185709" cy="693844"/>
              </a:xfrm>
              <a:prstGeom prst="rect">
                <a:avLst/>
              </a:prstGeom>
              <a:blipFill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7" name="Textfeld 36"/>
              <p:cNvSpPr txBox="1"/>
              <p:nvPr/>
            </p:nvSpPr>
            <p:spPr>
              <a:xfrm>
                <a:off x="10730160" y="5965269"/>
                <a:ext cx="819648" cy="6938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de-DE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𝟏𝟏</m:t>
                          </m:r>
                        </m:num>
                        <m:den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𝟏𝟐</m:t>
                          </m:r>
                        </m:den>
                      </m:f>
                    </m:oMath>
                  </m:oMathPara>
                </a14:m>
                <a:endParaRPr lang="de-DE" sz="2400" b="1" dirty="0"/>
              </a:p>
            </p:txBody>
          </p:sp>
        </mc:Choice>
        <mc:Fallback>
          <p:sp>
            <p:nvSpPr>
              <p:cNvPr id="37" name="Textfeld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30160" y="5965269"/>
                <a:ext cx="819648" cy="693844"/>
              </a:xfrm>
              <a:prstGeom prst="rect">
                <a:avLst/>
              </a:prstGeom>
              <a:blipFill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Abgerundetes Rechteck 37"/>
          <p:cNvSpPr/>
          <p:nvPr/>
        </p:nvSpPr>
        <p:spPr>
          <a:xfrm>
            <a:off x="9415729" y="1365332"/>
            <a:ext cx="2489982" cy="468964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Hauptnenner (</a:t>
            </a:r>
            <a:r>
              <a:rPr lang="de-DE" b="1" dirty="0" err="1" smtClean="0">
                <a:solidFill>
                  <a:schemeClr val="tx1"/>
                </a:solidFill>
              </a:rPr>
              <a:t>kgV</a:t>
            </a:r>
            <a:r>
              <a:rPr lang="de-DE" b="1" dirty="0" smtClean="0">
                <a:solidFill>
                  <a:schemeClr val="tx1"/>
                </a:solidFill>
              </a:rPr>
              <a:t>)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42" name="Abgerundetes Rechteck 41"/>
          <p:cNvSpPr/>
          <p:nvPr/>
        </p:nvSpPr>
        <p:spPr>
          <a:xfrm>
            <a:off x="9415729" y="2683444"/>
            <a:ext cx="2489982" cy="468964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Erweitern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48" name="Abgerundetes Rechteck 47"/>
          <p:cNvSpPr/>
          <p:nvPr/>
        </p:nvSpPr>
        <p:spPr>
          <a:xfrm>
            <a:off x="9413945" y="4461037"/>
            <a:ext cx="2489982" cy="468964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Zähler addieren</a:t>
            </a:r>
            <a:endParaRPr lang="de-DE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76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4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8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/>
      <p:bldP spid="8" grpId="0"/>
      <p:bldP spid="9" grpId="0"/>
      <p:bldP spid="10" grpId="0" animBg="1"/>
      <p:bldP spid="12" grpId="0"/>
      <p:bldP spid="13" grpId="0"/>
      <p:bldP spid="14" grpId="0"/>
      <p:bldP spid="15" grpId="0"/>
      <p:bldP spid="16" grpId="0" animBg="1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 animBg="1"/>
      <p:bldP spid="42" grpId="0" animBg="1"/>
      <p:bldP spid="48" grpId="0" animBg="1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60</Words>
  <Application>Microsoft Office PowerPoint</Application>
  <PresentationFormat>Breitbild</PresentationFormat>
  <Paragraphs>62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Cambria Math</vt:lpstr>
      <vt:lpstr>Office</vt:lpstr>
      <vt:lpstr>PowerPoint-Präsentation</vt:lpstr>
      <vt:lpstr>PowerPoint-Präsentation</vt:lpstr>
    </vt:vector>
  </TitlesOfParts>
  <Company>Albertus Magnus Realschule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Albertus AM. Magnus</dc:creator>
  <cp:lastModifiedBy>Albertus AM. Magnus</cp:lastModifiedBy>
  <cp:revision>9</cp:revision>
  <dcterms:created xsi:type="dcterms:W3CDTF">2020-06-16T08:15:41Z</dcterms:created>
  <dcterms:modified xsi:type="dcterms:W3CDTF">2020-06-16T09:39:30Z</dcterms:modified>
</cp:coreProperties>
</file>