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0" y="18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2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30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47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45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44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89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68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83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30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69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C1C61-7E0D-4C8E-8201-CF13627BB262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9F0C6-6FC7-47AB-BF05-E7BA6407C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801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0986" y="0"/>
            <a:ext cx="10690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Herleitung der Zinseszins-Formel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545978" y="1505918"/>
            <a:ext cx="1071154" cy="27432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bekannt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38696" y="1783126"/>
            <a:ext cx="1698171" cy="27432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38695" y="2351358"/>
            <a:ext cx="535577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/>
              <a:t>Tim hat zur Geburt ein Sparkonto von seiner Großmutter mit einer Einzahlung von 1000€ erhalten. Die Bank hat die Zinsen mit 1,5% pro Jahr festgelegt.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Zu seinem 18. Geburtstag möchte Tim das Geld zur Anzahlung für sein erstes Auto verwenden. Wie viel steht ihm zur Verfügung, wenn er zwischendurch kein Geld entnommen hat?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6892835" y="2283805"/>
                <a:ext cx="2377440" cy="568232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2283805"/>
                <a:ext cx="2377440" cy="56823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 rechteckige Legende 8"/>
          <p:cNvSpPr/>
          <p:nvPr/>
        </p:nvSpPr>
        <p:spPr>
          <a:xfrm>
            <a:off x="5181600" y="1131211"/>
            <a:ext cx="1828800" cy="248195"/>
          </a:xfrm>
          <a:prstGeom prst="wedgeRoundRectCallout">
            <a:avLst>
              <a:gd name="adj1" fmla="val 72244"/>
              <a:gd name="adj2" fmla="val 463308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Z: Zinsen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Abgerundete rechteckige Legende 9"/>
          <p:cNvSpPr/>
          <p:nvPr/>
        </p:nvSpPr>
        <p:spPr>
          <a:xfrm>
            <a:off x="9666515" y="1275931"/>
            <a:ext cx="1828800" cy="248195"/>
          </a:xfrm>
          <a:prstGeom prst="wedgeRoundRectCallout">
            <a:avLst>
              <a:gd name="adj1" fmla="val -139459"/>
              <a:gd name="adj2" fmla="val 397721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</a:t>
            </a:r>
            <a:r>
              <a:rPr lang="de-DE" dirty="0" smtClean="0">
                <a:solidFill>
                  <a:schemeClr val="tx1"/>
                </a:solidFill>
              </a:rPr>
              <a:t>: Kapital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Abgerundete rechteckige Legende 10"/>
          <p:cNvSpPr/>
          <p:nvPr/>
        </p:nvSpPr>
        <p:spPr>
          <a:xfrm>
            <a:off x="10215155" y="2159707"/>
            <a:ext cx="1828800" cy="248195"/>
          </a:xfrm>
          <a:prstGeom prst="wedgeRoundRectCallout">
            <a:avLst>
              <a:gd name="adj1" fmla="val -135448"/>
              <a:gd name="adj2" fmla="val 60880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p: Prozentsatz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881094" y="2838894"/>
            <a:ext cx="817208" cy="40796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6623326" y="4423301"/>
                <a:ext cx="13650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=1000€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326" y="4423301"/>
                <a:ext cx="136505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lipse 13"/>
          <p:cNvSpPr/>
          <p:nvPr/>
        </p:nvSpPr>
        <p:spPr>
          <a:xfrm>
            <a:off x="3063886" y="3246857"/>
            <a:ext cx="578224" cy="40796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8229268" y="4423301"/>
                <a:ext cx="9745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=1,5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268" y="4423301"/>
                <a:ext cx="974562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llipse 15"/>
          <p:cNvSpPr/>
          <p:nvPr/>
        </p:nvSpPr>
        <p:spPr>
          <a:xfrm>
            <a:off x="1431726" y="3654820"/>
            <a:ext cx="1632160" cy="407963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7545978" y="5202703"/>
            <a:ext cx="1071154" cy="27432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9411286" y="5202704"/>
            <a:ext cx="2377440" cy="27432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Laufzeit 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10112725" y="5901814"/>
                <a:ext cx="17486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 (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𝐽𝑎h𝑟𝑒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2725" y="5901814"/>
                <a:ext cx="1748620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Abgerundetes Rechteck 19"/>
              <p:cNvSpPr/>
              <p:nvPr/>
            </p:nvSpPr>
            <p:spPr>
              <a:xfrm>
                <a:off x="6892835" y="3225203"/>
                <a:ext cx="3136762" cy="568232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𝑬𝒏𝒅𝒆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𝑨𝒏𝒇𝒂𝒏𝒈</m:t>
                          </m:r>
                        </m:sub>
                      </m:sSub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Abgerundetes 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3225203"/>
                <a:ext cx="3136762" cy="56823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bgerundete rechteckige Legende 20"/>
          <p:cNvSpPr/>
          <p:nvPr/>
        </p:nvSpPr>
        <p:spPr>
          <a:xfrm>
            <a:off x="9685606" y="4062783"/>
            <a:ext cx="1828800" cy="721036"/>
          </a:xfrm>
          <a:prstGeom prst="wedgeRoundRectCallout">
            <a:avLst>
              <a:gd name="adj1" fmla="val -170063"/>
              <a:gd name="adj2" fmla="val -96172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Vermehrter Grundwert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0215155" y="3225203"/>
            <a:ext cx="1828800" cy="5682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…nur für 1 Jahr!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41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llipse 44"/>
          <p:cNvSpPr/>
          <p:nvPr/>
        </p:nvSpPr>
        <p:spPr>
          <a:xfrm>
            <a:off x="11261524" y="2026022"/>
            <a:ext cx="301618" cy="309489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600234" y="1616766"/>
            <a:ext cx="301618" cy="309489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661095" y="249681"/>
            <a:ext cx="2869809" cy="33762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Kapitalwachstum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68362" y="977705"/>
            <a:ext cx="914400" cy="379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Jahre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208300" y="988708"/>
            <a:ext cx="1419982" cy="379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Kapital zu Beginn des Jahres in €</a:t>
            </a:r>
            <a:endParaRPr lang="de-DE" sz="12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2743429" y="977705"/>
            <a:ext cx="914400" cy="379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Zinsen in €</a:t>
            </a:r>
            <a:endParaRPr lang="de-DE" sz="12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3788393" y="977705"/>
            <a:ext cx="1419982" cy="379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Kapital am Ende des Jahres in €</a:t>
            </a:r>
            <a:endParaRPr lang="de-DE" sz="1200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268362" y="914400"/>
            <a:ext cx="11815786" cy="5359163"/>
            <a:chOff x="268362" y="914400"/>
            <a:chExt cx="11815786" cy="5359163"/>
          </a:xfrm>
        </p:grpSpPr>
        <p:cxnSp>
          <p:nvCxnSpPr>
            <p:cNvPr id="6" name="Gerader Verbinder 5"/>
            <p:cNvCxnSpPr/>
            <p:nvPr/>
          </p:nvCxnSpPr>
          <p:spPr>
            <a:xfrm>
              <a:off x="1187451" y="914400"/>
              <a:ext cx="0" cy="53035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r Verbinder 7"/>
            <p:cNvCxnSpPr/>
            <p:nvPr/>
          </p:nvCxnSpPr>
          <p:spPr>
            <a:xfrm>
              <a:off x="2683642" y="914400"/>
              <a:ext cx="0" cy="53035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>
              <a:off x="3762504" y="914400"/>
              <a:ext cx="0" cy="53035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>
              <a:off x="5260217" y="970043"/>
              <a:ext cx="0" cy="53035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>
            <a:xfrm flipV="1">
              <a:off x="268362" y="1420837"/>
              <a:ext cx="11815786" cy="328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Abgerundetes Rechteck 16"/>
          <p:cNvSpPr/>
          <p:nvPr/>
        </p:nvSpPr>
        <p:spPr>
          <a:xfrm>
            <a:off x="5303838" y="977705"/>
            <a:ext cx="1252823" cy="37982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Allgemein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Abgerundetes Rechteck 19"/>
              <p:cNvSpPr/>
              <p:nvPr/>
            </p:nvSpPr>
            <p:spPr>
              <a:xfrm>
                <a:off x="6626720" y="800304"/>
                <a:ext cx="2377440" cy="568232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𝒁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Abgerundetes 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720" y="800304"/>
                <a:ext cx="2377440" cy="56823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880694" y="1560390"/>
                <a:ext cx="750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1000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0694" y="1560390"/>
                <a:ext cx="75052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3209926" y="1545032"/>
                <a:ext cx="494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926" y="1545032"/>
                <a:ext cx="4940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4575931" y="1562383"/>
                <a:ext cx="750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931" y="1562383"/>
                <a:ext cx="7505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Abgerundetes Rechteck 23"/>
              <p:cNvSpPr/>
              <p:nvPr/>
            </p:nvSpPr>
            <p:spPr>
              <a:xfrm>
                <a:off x="9004160" y="793651"/>
                <a:ext cx="3136762" cy="568232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𝑬𝒏𝒅𝒆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𝑨𝒏𝒇𝒂𝒏𝒈</m:t>
                          </m:r>
                        </m:sub>
                      </m:sSub>
                      <m:d>
                        <m:d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Abgerundetes 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4160" y="793651"/>
                <a:ext cx="3136762" cy="56823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569343" y="1588285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3" y="1588285"/>
                <a:ext cx="36580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eck 26"/>
              <p:cNvSpPr/>
              <p:nvPr/>
            </p:nvSpPr>
            <p:spPr>
              <a:xfrm>
                <a:off x="5220775" y="1516966"/>
                <a:ext cx="2032095" cy="517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d>
                        <m:d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775" y="1516966"/>
                <a:ext cx="2032095" cy="517578"/>
              </a:xfrm>
              <a:prstGeom prst="rect">
                <a:avLst/>
              </a:prstGeom>
              <a:blipFill>
                <a:blip r:embed="rId8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538708" y="2181686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08" y="2181686"/>
                <a:ext cx="36580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1876743" y="2181686"/>
                <a:ext cx="750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743" y="2181686"/>
                <a:ext cx="75052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2855011" y="2180767"/>
                <a:ext cx="9268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15,225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011" y="2180767"/>
                <a:ext cx="92685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4163581" y="2180767"/>
                <a:ext cx="1183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1030,225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581" y="2180767"/>
                <a:ext cx="118333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hteck 31"/>
              <p:cNvSpPr/>
              <p:nvPr/>
            </p:nvSpPr>
            <p:spPr>
              <a:xfrm>
                <a:off x="5220775" y="2097848"/>
                <a:ext cx="2032095" cy="517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775" y="2097848"/>
                <a:ext cx="2032095" cy="517578"/>
              </a:xfrm>
              <a:prstGeom prst="rect">
                <a:avLst/>
              </a:prstGeom>
              <a:blipFill>
                <a:blip r:embed="rId13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eck 32"/>
              <p:cNvSpPr/>
              <p:nvPr/>
            </p:nvSpPr>
            <p:spPr>
              <a:xfrm>
                <a:off x="7144604" y="2106644"/>
                <a:ext cx="2760499" cy="517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604" y="2106644"/>
                <a:ext cx="2760499" cy="517578"/>
              </a:xfrm>
              <a:prstGeom prst="rect">
                <a:avLst/>
              </a:prstGeom>
              <a:blipFill>
                <a:blip r:embed="rId14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eck 33"/>
              <p:cNvSpPr/>
              <p:nvPr/>
            </p:nvSpPr>
            <p:spPr>
              <a:xfrm>
                <a:off x="9728907" y="2045936"/>
                <a:ext cx="1932709" cy="5879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907" y="2045936"/>
                <a:ext cx="1932709" cy="58798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545406" y="2849526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06" y="2849526"/>
                <a:ext cx="36580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1472169" y="2854104"/>
                <a:ext cx="1183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1030,225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169" y="2854104"/>
                <a:ext cx="118333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2544840" y="2851392"/>
                <a:ext cx="13115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15,453375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840" y="2851392"/>
                <a:ext cx="131157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3781257" y="2849526"/>
                <a:ext cx="15680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1045,678375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257" y="2849526"/>
                <a:ext cx="156805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hteck 38"/>
              <p:cNvSpPr/>
              <p:nvPr/>
            </p:nvSpPr>
            <p:spPr>
              <a:xfrm>
                <a:off x="5267986" y="2770445"/>
                <a:ext cx="2032095" cy="517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7986" y="2770445"/>
                <a:ext cx="2032095" cy="517578"/>
              </a:xfrm>
              <a:prstGeom prst="rect">
                <a:avLst/>
              </a:prstGeom>
              <a:blipFill>
                <a:blip r:embed="rId20"/>
                <a:stretch>
                  <a:fillRect b="-35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hteck 39"/>
              <p:cNvSpPr/>
              <p:nvPr/>
            </p:nvSpPr>
            <p:spPr>
              <a:xfrm>
                <a:off x="7119729" y="2721381"/>
                <a:ext cx="2973506" cy="572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Rechtec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729" y="2721381"/>
                <a:ext cx="2973506" cy="57246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eck 40"/>
              <p:cNvSpPr/>
              <p:nvPr/>
            </p:nvSpPr>
            <p:spPr>
              <a:xfrm>
                <a:off x="9930940" y="2702050"/>
                <a:ext cx="1932709" cy="5879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Rechtec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0940" y="2702050"/>
                <a:ext cx="1932709" cy="58798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Ellipse 41"/>
          <p:cNvSpPr/>
          <p:nvPr/>
        </p:nvSpPr>
        <p:spPr>
          <a:xfrm>
            <a:off x="7031236" y="1435567"/>
            <a:ext cx="301618" cy="309489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1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584995" y="2220084"/>
            <a:ext cx="301618" cy="309489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561255" y="2851096"/>
            <a:ext cx="301618" cy="309489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11510807" y="2653831"/>
            <a:ext cx="301618" cy="309489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Abgerundetes Rechteck 47"/>
              <p:cNvSpPr/>
              <p:nvPr/>
            </p:nvSpPr>
            <p:spPr>
              <a:xfrm>
                <a:off x="6095999" y="3719339"/>
                <a:ext cx="5716425" cy="984737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32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32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sz="32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8" name="Abgerundetes 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719339"/>
                <a:ext cx="5716425" cy="984737"/>
              </a:xfrm>
              <a:prstGeom prst="round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feld 48"/>
          <p:cNvSpPr txBox="1"/>
          <p:nvPr/>
        </p:nvSpPr>
        <p:spPr>
          <a:xfrm>
            <a:off x="9930940" y="4760238"/>
            <a:ext cx="199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n: Anzahl der Jahre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480305" y="5398999"/>
                <a:ext cx="4940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05" y="5398999"/>
                <a:ext cx="49404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hteck 50"/>
              <p:cNvSpPr/>
              <p:nvPr/>
            </p:nvSpPr>
            <p:spPr>
              <a:xfrm>
                <a:off x="5328305" y="5281049"/>
                <a:ext cx="2647007" cy="632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1" name="Rechtec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305" y="5281049"/>
                <a:ext cx="2647007" cy="63241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hteck 51"/>
              <p:cNvSpPr/>
              <p:nvPr/>
            </p:nvSpPr>
            <p:spPr>
              <a:xfrm>
                <a:off x="8175367" y="5281048"/>
                <a:ext cx="3345981" cy="776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</m:t>
                          </m:r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sub>
                      </m:sSub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𝟏𝟎𝟎𝟎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€∙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de-DE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𝟏𝟎𝟎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5367" y="5281048"/>
                <a:ext cx="3345981" cy="77643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hteck 52"/>
              <p:cNvSpPr/>
              <p:nvPr/>
            </p:nvSpPr>
            <p:spPr>
              <a:xfrm>
                <a:off x="8246542" y="6273563"/>
                <a:ext cx="24692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</m:t>
                          </m:r>
                          <m:r>
                            <a:rPr lang="de-DE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sub>
                      </m:sSub>
                      <m:r>
                        <a:rPr lang="de-DE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𝟏𝟑𝟎𝟕</m:t>
                      </m:r>
                      <m:r>
                        <a:rPr lang="de-DE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𝟑𝟒</m:t>
                      </m:r>
                      <m:r>
                        <a:rPr lang="de-DE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3" name="Rechtec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6542" y="6273563"/>
                <a:ext cx="2469266" cy="400110"/>
              </a:xfrm>
              <a:prstGeom prst="rect">
                <a:avLst/>
              </a:prstGeom>
              <a:blipFill>
                <a:blip r:embed="rId2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bgerundetes Rechteck 53"/>
          <p:cNvSpPr/>
          <p:nvPr/>
        </p:nvSpPr>
        <p:spPr>
          <a:xfrm>
            <a:off x="268362" y="6355978"/>
            <a:ext cx="7706950" cy="31769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Antwort: Tim stehen nach 18 Jahren 1307,34€ zur Verfügung.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5816413" y="2226215"/>
            <a:ext cx="301618" cy="309489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5300759" y="1603822"/>
            <a:ext cx="301618" cy="309489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5884349" y="2900535"/>
            <a:ext cx="301618" cy="309489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5295122" y="2196027"/>
            <a:ext cx="301618" cy="309489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60" name="Gerade Verbindung mit Pfeil 59"/>
          <p:cNvCxnSpPr/>
          <p:nvPr/>
        </p:nvCxnSpPr>
        <p:spPr>
          <a:xfrm>
            <a:off x="721610" y="3392488"/>
            <a:ext cx="0" cy="18885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krümmter Verbinder 62"/>
          <p:cNvCxnSpPr>
            <a:stCxn id="23" idx="2"/>
            <a:endCxn id="29" idx="0"/>
          </p:cNvCxnSpPr>
          <p:nvPr/>
        </p:nvCxnSpPr>
        <p:spPr>
          <a:xfrm rot="5400000">
            <a:off x="3476615" y="707106"/>
            <a:ext cx="249971" cy="2699188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krümmter Verbinder 65"/>
          <p:cNvCxnSpPr>
            <a:stCxn id="31" idx="2"/>
            <a:endCxn id="36" idx="0"/>
          </p:cNvCxnSpPr>
          <p:nvPr/>
        </p:nvCxnSpPr>
        <p:spPr>
          <a:xfrm rot="5400000">
            <a:off x="3257542" y="1356395"/>
            <a:ext cx="304005" cy="2691412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57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3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20" grpId="0" animBg="1"/>
      <p:bldP spid="21" grpId="0"/>
      <p:bldP spid="22" grpId="0"/>
      <p:bldP spid="23" grpId="0"/>
      <p:bldP spid="24" grpId="0" animBg="1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4" grpId="0" animBg="1"/>
      <p:bldP spid="46" grpId="0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Breitbild</PresentationFormat>
  <Paragraphs>52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11</cp:revision>
  <dcterms:created xsi:type="dcterms:W3CDTF">2020-05-12T05:57:57Z</dcterms:created>
  <dcterms:modified xsi:type="dcterms:W3CDTF">2020-05-12T07:44:47Z</dcterms:modified>
</cp:coreProperties>
</file>