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AB971-F9B9-4B21-8859-D6FA86A9048A}" type="datetimeFigureOut">
              <a:rPr lang="de-DE" smtClean="0"/>
              <a:t>14.05.2020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17858-35A1-4895-A3AA-35DC23FF65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4369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AB971-F9B9-4B21-8859-D6FA86A9048A}" type="datetimeFigureOut">
              <a:rPr lang="de-DE" smtClean="0"/>
              <a:t>14.05.2020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17858-35A1-4895-A3AA-35DC23FF65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8726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AB971-F9B9-4B21-8859-D6FA86A9048A}" type="datetimeFigureOut">
              <a:rPr lang="de-DE" smtClean="0"/>
              <a:t>14.05.2020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17858-35A1-4895-A3AA-35DC23FF65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5890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AB971-F9B9-4B21-8859-D6FA86A9048A}" type="datetimeFigureOut">
              <a:rPr lang="de-DE" smtClean="0"/>
              <a:t>14.05.2020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17858-35A1-4895-A3AA-35DC23FF65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0132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AB971-F9B9-4B21-8859-D6FA86A9048A}" type="datetimeFigureOut">
              <a:rPr lang="de-DE" smtClean="0"/>
              <a:t>14.05.2020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17858-35A1-4895-A3AA-35DC23FF65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392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AB971-F9B9-4B21-8859-D6FA86A9048A}" type="datetimeFigureOut">
              <a:rPr lang="de-DE" smtClean="0"/>
              <a:t>14.05.2020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17858-35A1-4895-A3AA-35DC23FF65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0712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AB971-F9B9-4B21-8859-D6FA86A9048A}" type="datetimeFigureOut">
              <a:rPr lang="de-DE" smtClean="0"/>
              <a:t>14.05.2020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17858-35A1-4895-A3AA-35DC23FF65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5886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AB971-F9B9-4B21-8859-D6FA86A9048A}" type="datetimeFigureOut">
              <a:rPr lang="de-DE" smtClean="0"/>
              <a:t>14.05.2020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17858-35A1-4895-A3AA-35DC23FF65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3308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AB971-F9B9-4B21-8859-D6FA86A9048A}" type="datetimeFigureOut">
              <a:rPr lang="de-DE" smtClean="0"/>
              <a:t>14.05.2020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17858-35A1-4895-A3AA-35DC23FF65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123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AB971-F9B9-4B21-8859-D6FA86A9048A}" type="datetimeFigureOut">
              <a:rPr lang="de-DE" smtClean="0"/>
              <a:t>14.05.2020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17858-35A1-4895-A3AA-35DC23FF65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3663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AB971-F9B9-4B21-8859-D6FA86A9048A}" type="datetimeFigureOut">
              <a:rPr lang="de-DE" smtClean="0"/>
              <a:t>14.05.2020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17858-35A1-4895-A3AA-35DC23FF65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6278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EAB971-F9B9-4B21-8859-D6FA86A9048A}" type="datetimeFigureOut">
              <a:rPr lang="de-DE" smtClean="0"/>
              <a:t>14.05.2020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17858-35A1-4895-A3AA-35DC23FF65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1495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tags" Target="../tags/tag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Ellipse 50"/>
          <p:cNvSpPr/>
          <p:nvPr/>
        </p:nvSpPr>
        <p:spPr>
          <a:xfrm>
            <a:off x="2543028" y="5176697"/>
            <a:ext cx="786514" cy="292396"/>
          </a:xfrm>
          <a:prstGeom prst="ellipse">
            <a:avLst/>
          </a:prstGeom>
          <a:solidFill>
            <a:srgbClr val="7030A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38" name="Gruppieren 37"/>
          <p:cNvGrpSpPr/>
          <p:nvPr/>
        </p:nvGrpSpPr>
        <p:grpSpPr>
          <a:xfrm>
            <a:off x="9240552" y="2043672"/>
            <a:ext cx="1719494" cy="845753"/>
            <a:chOff x="8653181" y="3225045"/>
            <a:chExt cx="1719494" cy="845753"/>
          </a:xfrm>
        </p:grpSpPr>
        <p:sp>
          <p:nvSpPr>
            <p:cNvPr id="31" name="Kreis 30"/>
            <p:cNvSpPr/>
            <p:nvPr/>
          </p:nvSpPr>
          <p:spPr>
            <a:xfrm rot="9957371">
              <a:off x="8653181" y="3225045"/>
              <a:ext cx="1719494" cy="845753"/>
            </a:xfrm>
            <a:prstGeom prst="pie">
              <a:avLst>
                <a:gd name="adj1" fmla="val 76518"/>
                <a:gd name="adj2" fmla="val 1433436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37" name="Textfeld 36"/>
            <p:cNvSpPr txBox="1"/>
            <p:nvPr/>
          </p:nvSpPr>
          <p:spPr>
            <a:xfrm>
              <a:off x="8720320" y="3476220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 smtClean="0"/>
                <a:t>β</a:t>
              </a:r>
              <a:endParaRPr lang="de-DE" dirty="0"/>
            </a:p>
          </p:txBody>
        </p:sp>
      </p:grpSp>
      <p:grpSp>
        <p:nvGrpSpPr>
          <p:cNvPr id="36" name="Gruppieren 35"/>
          <p:cNvGrpSpPr/>
          <p:nvPr/>
        </p:nvGrpSpPr>
        <p:grpSpPr>
          <a:xfrm>
            <a:off x="3048672" y="3464487"/>
            <a:ext cx="914400" cy="914400"/>
            <a:chOff x="2550249" y="4607345"/>
            <a:chExt cx="914400" cy="914400"/>
          </a:xfrm>
        </p:grpSpPr>
        <p:sp>
          <p:nvSpPr>
            <p:cNvPr id="30" name="Kreis 29"/>
            <p:cNvSpPr/>
            <p:nvPr/>
          </p:nvSpPr>
          <p:spPr>
            <a:xfrm rot="16943336">
              <a:off x="2550249" y="4607345"/>
              <a:ext cx="914400" cy="914400"/>
            </a:xfrm>
            <a:prstGeom prst="pie">
              <a:avLst>
                <a:gd name="adj1" fmla="val 21458916"/>
                <a:gd name="adj2" fmla="val 3919779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35" name="Textfeld 34"/>
            <p:cNvSpPr txBox="1"/>
            <p:nvPr/>
          </p:nvSpPr>
          <p:spPr>
            <a:xfrm>
              <a:off x="3035300" y="4646826"/>
              <a:ext cx="3161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 smtClean="0"/>
                <a:t>α</a:t>
              </a:r>
              <a:endParaRPr lang="de-DE" dirty="0"/>
            </a:p>
          </p:txBody>
        </p:sp>
      </p:grpSp>
      <p:sp>
        <p:nvSpPr>
          <p:cNvPr id="5" name="Rechteck 4"/>
          <p:cNvSpPr/>
          <p:nvPr/>
        </p:nvSpPr>
        <p:spPr>
          <a:xfrm>
            <a:off x="270944" y="99448"/>
            <a:ext cx="1165011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4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Streckenverhältnisse in rechtwinkligen Dreiecken</a:t>
            </a:r>
            <a:endParaRPr lang="de-DE" sz="44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6" name="Rechtwinkliges Dreieck 5"/>
          <p:cNvSpPr/>
          <p:nvPr/>
        </p:nvSpPr>
        <p:spPr>
          <a:xfrm rot="578115" flipV="1">
            <a:off x="3695497" y="1932957"/>
            <a:ext cx="6309360" cy="2547257"/>
          </a:xfrm>
          <a:prstGeom prst="rtTriangl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0" name="Gruppieren 9"/>
          <p:cNvGrpSpPr/>
          <p:nvPr/>
        </p:nvGrpSpPr>
        <p:grpSpPr>
          <a:xfrm>
            <a:off x="3498358" y="965709"/>
            <a:ext cx="914400" cy="914400"/>
            <a:chOff x="2956950" y="2128648"/>
            <a:chExt cx="914400" cy="914400"/>
          </a:xfrm>
        </p:grpSpPr>
        <p:sp>
          <p:nvSpPr>
            <p:cNvPr id="8" name="Kreis 7"/>
            <p:cNvSpPr/>
            <p:nvPr/>
          </p:nvSpPr>
          <p:spPr>
            <a:xfrm rot="567470">
              <a:off x="2956950" y="2128648"/>
              <a:ext cx="914400" cy="914400"/>
            </a:xfrm>
            <a:prstGeom prst="pie">
              <a:avLst>
                <a:gd name="adj1" fmla="val 0"/>
                <a:gd name="adj2" fmla="val 5443668"/>
              </a:avLst>
            </a:prstGeom>
            <a:solidFill>
              <a:srgbClr val="5B9BD5">
                <a:alpha val="40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tx1"/>
                </a:solidFill>
              </a:endParaRPr>
            </a:p>
          </p:txBody>
        </p:sp>
        <p:sp>
          <p:nvSpPr>
            <p:cNvPr id="9" name="Textfeld 8"/>
            <p:cNvSpPr txBox="1"/>
            <p:nvPr/>
          </p:nvSpPr>
          <p:spPr>
            <a:xfrm>
              <a:off x="3376246" y="2321169"/>
              <a:ext cx="35169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4000" b="1" dirty="0" smtClean="0"/>
                <a:t>.</a:t>
              </a:r>
              <a:endParaRPr lang="de-DE" sz="4000" b="1" dirty="0"/>
            </a:p>
          </p:txBody>
        </p:sp>
      </p:grpSp>
      <p:sp>
        <p:nvSpPr>
          <p:cNvPr id="11" name="Abgerundete rechteckige Legende 10"/>
          <p:cNvSpPr/>
          <p:nvPr/>
        </p:nvSpPr>
        <p:spPr>
          <a:xfrm>
            <a:off x="589047" y="1362634"/>
            <a:ext cx="2053883" cy="695168"/>
          </a:xfrm>
          <a:prstGeom prst="wedgeRoundRectCallout">
            <a:avLst>
              <a:gd name="adj1" fmla="val 111478"/>
              <a:gd name="adj2" fmla="val 3237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Rechter Winkel (90°)</a:t>
            </a:r>
            <a:endParaRPr lang="de-DE" dirty="0"/>
          </a:p>
        </p:txBody>
      </p:sp>
      <p:cxnSp>
        <p:nvCxnSpPr>
          <p:cNvPr id="13" name="Gerader Verbinder 12"/>
          <p:cNvCxnSpPr/>
          <p:nvPr/>
        </p:nvCxnSpPr>
        <p:spPr>
          <a:xfrm flipV="1">
            <a:off x="3494805" y="2473519"/>
            <a:ext cx="6646704" cy="145529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Abgerundete rechteckige Legende 14"/>
          <p:cNvSpPr/>
          <p:nvPr/>
        </p:nvSpPr>
        <p:spPr>
          <a:xfrm>
            <a:off x="8241794" y="3360137"/>
            <a:ext cx="2053883" cy="695168"/>
          </a:xfrm>
          <a:prstGeom prst="wedgeRoundRectCallout">
            <a:avLst>
              <a:gd name="adj1" fmla="val -98437"/>
              <a:gd name="adj2" fmla="val -56637"/>
              <a:gd name="adj3" fmla="val 16667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Hypotenuse (längste Seite)</a:t>
            </a:r>
            <a:endParaRPr lang="de-DE" dirty="0"/>
          </a:p>
        </p:txBody>
      </p:sp>
      <p:sp>
        <p:nvSpPr>
          <p:cNvPr id="24" name="Abgerundete rechteckige Legende 23"/>
          <p:cNvSpPr/>
          <p:nvPr/>
        </p:nvSpPr>
        <p:spPr>
          <a:xfrm>
            <a:off x="802704" y="2465754"/>
            <a:ext cx="2053883" cy="695168"/>
          </a:xfrm>
          <a:prstGeom prst="wedgeRoundRectCallout">
            <a:avLst>
              <a:gd name="adj1" fmla="val 82737"/>
              <a:gd name="adj2" fmla="val 47758"/>
              <a:gd name="adj3" fmla="val 16667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bg1"/>
                </a:solidFill>
              </a:rPr>
              <a:t>Kathete</a:t>
            </a:r>
            <a:endParaRPr lang="de-DE" dirty="0">
              <a:solidFill>
                <a:schemeClr val="bg1"/>
              </a:solidFill>
            </a:endParaRPr>
          </a:p>
        </p:txBody>
      </p:sp>
      <p:cxnSp>
        <p:nvCxnSpPr>
          <p:cNvPr id="25" name="Gerader Verbinder 24"/>
          <p:cNvCxnSpPr/>
          <p:nvPr/>
        </p:nvCxnSpPr>
        <p:spPr>
          <a:xfrm flipH="1" flipV="1">
            <a:off x="3955558" y="1406397"/>
            <a:ext cx="6230518" cy="1060605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Abgerundete rechteckige Legende 28"/>
          <p:cNvSpPr/>
          <p:nvPr/>
        </p:nvSpPr>
        <p:spPr>
          <a:xfrm>
            <a:off x="8702743" y="1289013"/>
            <a:ext cx="2053883" cy="695168"/>
          </a:xfrm>
          <a:prstGeom prst="wedgeRoundRectCallout">
            <a:avLst>
              <a:gd name="adj1" fmla="val -97113"/>
              <a:gd name="adj2" fmla="val 45148"/>
              <a:gd name="adj3" fmla="val 16667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Kathete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3197044" y="3840501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 smtClean="0"/>
              <a:t>A</a:t>
            </a:r>
            <a:endParaRPr lang="de-DE" sz="2400" b="1" dirty="0"/>
          </a:p>
        </p:txBody>
      </p:sp>
      <p:sp>
        <p:nvSpPr>
          <p:cNvPr id="33" name="Textfeld 32"/>
          <p:cNvSpPr txBox="1"/>
          <p:nvPr/>
        </p:nvSpPr>
        <p:spPr>
          <a:xfrm>
            <a:off x="10295677" y="2190666"/>
            <a:ext cx="3860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/>
              <a:t>B</a:t>
            </a:r>
            <a:endParaRPr lang="de-DE" sz="2400" b="1" dirty="0"/>
          </a:p>
        </p:txBody>
      </p:sp>
      <p:sp>
        <p:nvSpPr>
          <p:cNvPr id="34" name="Textfeld 33"/>
          <p:cNvSpPr txBox="1"/>
          <p:nvPr/>
        </p:nvSpPr>
        <p:spPr>
          <a:xfrm>
            <a:off x="3569482" y="1099871"/>
            <a:ext cx="3481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 smtClean="0"/>
              <a:t>C</a:t>
            </a:r>
            <a:endParaRPr lang="de-DE" sz="2400" b="1" dirty="0"/>
          </a:p>
        </p:txBody>
      </p:sp>
      <p:sp>
        <p:nvSpPr>
          <p:cNvPr id="39" name="Textfeld 38"/>
          <p:cNvSpPr txBox="1"/>
          <p:nvPr/>
        </p:nvSpPr>
        <p:spPr>
          <a:xfrm>
            <a:off x="6527721" y="3246056"/>
            <a:ext cx="3129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 smtClean="0">
                <a:solidFill>
                  <a:srgbClr val="FF0000"/>
                </a:solidFill>
              </a:rPr>
              <a:t>c</a:t>
            </a:r>
            <a:endParaRPr lang="de-DE" sz="2400" b="1" dirty="0">
              <a:solidFill>
                <a:srgbClr val="FF0000"/>
              </a:solidFill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6581107" y="1406397"/>
            <a:ext cx="3369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 smtClean="0">
                <a:solidFill>
                  <a:srgbClr val="FFC000"/>
                </a:solidFill>
              </a:rPr>
              <a:t>a</a:t>
            </a:r>
            <a:endParaRPr lang="de-DE" sz="2400" b="1" dirty="0">
              <a:solidFill>
                <a:srgbClr val="FFC000"/>
              </a:solidFill>
            </a:endParaRPr>
          </a:p>
        </p:txBody>
      </p:sp>
      <p:sp>
        <p:nvSpPr>
          <p:cNvPr id="41" name="Textfeld 40"/>
          <p:cNvSpPr txBox="1"/>
          <p:nvPr/>
        </p:nvSpPr>
        <p:spPr>
          <a:xfrm>
            <a:off x="3348799" y="2370092"/>
            <a:ext cx="3497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 smtClean="0">
                <a:solidFill>
                  <a:srgbClr val="00B050"/>
                </a:solidFill>
              </a:rPr>
              <a:t>b</a:t>
            </a:r>
            <a:endParaRPr lang="de-DE" sz="2400" b="1" dirty="0">
              <a:solidFill>
                <a:srgbClr val="00B050"/>
              </a:solidFill>
            </a:endParaRPr>
          </a:p>
        </p:txBody>
      </p:sp>
      <p:sp>
        <p:nvSpPr>
          <p:cNvPr id="42" name="Abgerundetes Rechteck 41"/>
          <p:cNvSpPr/>
          <p:nvPr/>
        </p:nvSpPr>
        <p:spPr>
          <a:xfrm>
            <a:off x="1444760" y="4480548"/>
            <a:ext cx="2423601" cy="366469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Sinus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3" name="Abgerundetes Rechteck 42"/>
          <p:cNvSpPr/>
          <p:nvPr/>
        </p:nvSpPr>
        <p:spPr>
          <a:xfrm>
            <a:off x="4806736" y="4480548"/>
            <a:ext cx="2423601" cy="366469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Kosinus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4" name="Abgerundetes Rechteck 43"/>
          <p:cNvSpPr/>
          <p:nvPr/>
        </p:nvSpPr>
        <p:spPr>
          <a:xfrm>
            <a:off x="8075609" y="4477886"/>
            <a:ext cx="2423601" cy="366469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Tangens</a:t>
            </a:r>
            <a:endParaRPr lang="de-DE" b="1" dirty="0">
              <a:solidFill>
                <a:schemeClr val="tx1"/>
              </a:solidFill>
            </a:endParaRPr>
          </a:p>
        </p:txBody>
      </p:sp>
      <p:cxnSp>
        <p:nvCxnSpPr>
          <p:cNvPr id="17" name="Gerader Verbinder 16"/>
          <p:cNvCxnSpPr/>
          <p:nvPr/>
        </p:nvCxnSpPr>
        <p:spPr>
          <a:xfrm flipV="1">
            <a:off x="3513682" y="1388605"/>
            <a:ext cx="430473" cy="2525423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5" name="Textfeld 44"/>
              <p:cNvSpPr txBox="1"/>
              <p:nvPr/>
            </p:nvSpPr>
            <p:spPr>
              <a:xfrm>
                <a:off x="972197" y="5365317"/>
                <a:ext cx="128560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DE" b="0" i="0" smtClean="0">
                          <a:latin typeface="Cambria Math" panose="02040503050406030204" pitchFamily="18" charset="0"/>
                        </a:rPr>
                        <m:t>sin</m:t>
                      </m:r>
                      <m:r>
                        <a:rPr lang="de-DE" b="0" i="0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m:rPr>
                          <m:sty m:val="p"/>
                        </m:rPr>
                        <a:rPr lang="de-DE" b="0" i="0" smtClean="0">
                          <a:latin typeface="Cambria Math" panose="02040503050406030204" pitchFamily="18" charset="0"/>
                        </a:rPr>
                        <m:t>Winkel</m:t>
                      </m:r>
                      <m:r>
                        <a:rPr lang="de-DE" b="0" i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45" name="Textfeld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2197" y="5365317"/>
                <a:ext cx="1285608" cy="276999"/>
              </a:xfrm>
              <a:prstGeom prst="rect">
                <a:avLst/>
              </a:prstGeom>
              <a:blipFill>
                <a:blip r:embed="rId3"/>
                <a:stretch>
                  <a:fillRect l="-3791" t="-2174" r="-6635" b="-3260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6" name="Textfeld 45"/>
              <p:cNvSpPr txBox="1"/>
              <p:nvPr/>
            </p:nvSpPr>
            <p:spPr>
              <a:xfrm>
                <a:off x="2353669" y="5217673"/>
                <a:ext cx="1787605" cy="5732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𝐺𝑒𝑔𝑒𝑛𝑘𝑎𝑡h𝑒𝑡𝑒</m:t>
                          </m:r>
                        </m:num>
                        <m:den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𝐻𝑦𝑝𝑜𝑡𝑒𝑛𝑢𝑠𝑒</m:t>
                          </m:r>
                        </m:den>
                      </m:f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46" name="Textfeld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3669" y="5217673"/>
                <a:ext cx="1787605" cy="57323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Textfeld 46"/>
              <p:cNvSpPr txBox="1"/>
              <p:nvPr/>
            </p:nvSpPr>
            <p:spPr>
              <a:xfrm>
                <a:off x="4562174" y="5324341"/>
                <a:ext cx="131606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DE" b="0" i="0" smtClean="0">
                          <a:latin typeface="Cambria Math" panose="02040503050406030204" pitchFamily="18" charset="0"/>
                        </a:rPr>
                        <m:t>cos</m:t>
                      </m:r>
                      <m:r>
                        <a:rPr lang="de-DE" b="0" i="0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m:rPr>
                          <m:sty m:val="p"/>
                        </m:rPr>
                        <a:rPr lang="de-DE" b="0" i="0" smtClean="0">
                          <a:latin typeface="Cambria Math" panose="02040503050406030204" pitchFamily="18" charset="0"/>
                        </a:rPr>
                        <m:t>Winkel</m:t>
                      </m:r>
                      <m:r>
                        <a:rPr lang="de-DE" b="0" i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47" name="Textfeld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2174" y="5324341"/>
                <a:ext cx="1316066" cy="276999"/>
              </a:xfrm>
              <a:prstGeom prst="rect">
                <a:avLst/>
              </a:prstGeom>
              <a:blipFill>
                <a:blip r:embed="rId5"/>
                <a:stretch>
                  <a:fillRect l="-2315" t="-2174" r="-6481" b="-3260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Textfeld 47"/>
              <p:cNvSpPr txBox="1"/>
              <p:nvPr/>
            </p:nvSpPr>
            <p:spPr>
              <a:xfrm>
                <a:off x="5943646" y="5176697"/>
                <a:ext cx="1588833" cy="5732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𝐴𝑛𝑘𝑎𝑡h𝑒𝑡𝑒</m:t>
                          </m:r>
                        </m:num>
                        <m:den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𝐻𝑦𝑝𝑜𝑡𝑒𝑛𝑢𝑠𝑒</m:t>
                          </m:r>
                        </m:den>
                      </m:f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48" name="Textfeld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46" y="5176697"/>
                <a:ext cx="1588833" cy="57323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9" name="Textfeld 48"/>
              <p:cNvSpPr txBox="1"/>
              <p:nvPr/>
            </p:nvSpPr>
            <p:spPr>
              <a:xfrm>
                <a:off x="7854208" y="5327623"/>
                <a:ext cx="126156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DE" b="0" i="0" smtClean="0">
                          <a:latin typeface="Cambria Math" panose="02040503050406030204" pitchFamily="18" charset="0"/>
                        </a:rPr>
                        <m:t>tan</m:t>
                      </m:r>
                      <m:r>
                        <a:rPr lang="de-DE" b="0" i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de-DE" b="0" i="0" smtClean="0">
                          <a:latin typeface="Cambria Math" panose="02040503050406030204" pitchFamily="18" charset="0"/>
                        </a:rPr>
                        <m:t>Winkel</m:t>
                      </m:r>
                      <m:r>
                        <a:rPr lang="de-DE" b="0" i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49" name="Textfeld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4208" y="5327623"/>
                <a:ext cx="1261564" cy="276999"/>
              </a:xfrm>
              <a:prstGeom prst="rect">
                <a:avLst/>
              </a:prstGeom>
              <a:blipFill>
                <a:blip r:embed="rId7"/>
                <a:stretch>
                  <a:fillRect l="-3382" t="-2222" r="-6763" b="-3555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0" name="Textfeld 49"/>
              <p:cNvSpPr txBox="1"/>
              <p:nvPr/>
            </p:nvSpPr>
            <p:spPr>
              <a:xfrm>
                <a:off x="9235680" y="5179979"/>
                <a:ext cx="1787605" cy="5259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𝐺𝑒𝑔𝑒𝑛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𝑘𝑎𝑡h𝑒𝑡𝑒</m:t>
                          </m:r>
                        </m:num>
                        <m:den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𝐴𝑛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𝑘𝑎𝑡h𝑒𝑡𝑒</m:t>
                          </m:r>
                        </m:den>
                      </m:f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50" name="Textfeld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35680" y="5179979"/>
                <a:ext cx="1787605" cy="52597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Textfeld 51"/>
          <p:cNvSpPr txBox="1"/>
          <p:nvPr/>
        </p:nvSpPr>
        <p:spPr>
          <a:xfrm>
            <a:off x="-34173" y="3431716"/>
            <a:ext cx="34197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7030A0"/>
                </a:solidFill>
              </a:rPr>
              <a:t>„Gegen…“: gegenüber des Winkels</a:t>
            </a:r>
            <a:endParaRPr lang="de-DE" dirty="0">
              <a:solidFill>
                <a:srgbClr val="7030A0"/>
              </a:solidFill>
            </a:endParaRPr>
          </a:p>
        </p:txBody>
      </p:sp>
      <p:sp>
        <p:nvSpPr>
          <p:cNvPr id="53" name="Ellipse 52"/>
          <p:cNvSpPr/>
          <p:nvPr/>
        </p:nvSpPr>
        <p:spPr>
          <a:xfrm>
            <a:off x="6172237" y="5132426"/>
            <a:ext cx="495310" cy="309825"/>
          </a:xfrm>
          <a:prstGeom prst="ellipse">
            <a:avLst/>
          </a:prstGeom>
          <a:solidFill>
            <a:srgbClr val="7030A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4" name="Textfeld 53"/>
          <p:cNvSpPr txBox="1"/>
          <p:nvPr/>
        </p:nvSpPr>
        <p:spPr>
          <a:xfrm>
            <a:off x="32122" y="3857564"/>
            <a:ext cx="32863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7030A0"/>
                </a:solidFill>
              </a:rPr>
              <a:t>„An…“: an dem Winkel anliegend</a:t>
            </a:r>
            <a:endParaRPr lang="de-DE" dirty="0">
              <a:solidFill>
                <a:srgbClr val="7030A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5" name="Textfeld 54"/>
              <p:cNvSpPr txBox="1"/>
              <p:nvPr/>
            </p:nvSpPr>
            <p:spPr>
              <a:xfrm>
                <a:off x="952477" y="6129818"/>
                <a:ext cx="68185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DE" b="0" i="0" smtClean="0">
                          <a:latin typeface="Cambria Math" panose="02040503050406030204" pitchFamily="18" charset="0"/>
                        </a:rPr>
                        <m:t>sin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55" name="Textfeld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2477" y="6129818"/>
                <a:ext cx="681853" cy="276999"/>
              </a:xfrm>
              <a:prstGeom prst="rect">
                <a:avLst/>
              </a:prstGeom>
              <a:blipFill>
                <a:blip r:embed="rId9"/>
                <a:stretch>
                  <a:fillRect l="-7143" t="-4444" r="-11607" b="-3555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6" name="Textfeld 55"/>
              <p:cNvSpPr txBox="1"/>
              <p:nvPr/>
            </p:nvSpPr>
            <p:spPr>
              <a:xfrm>
                <a:off x="1634330" y="6031104"/>
                <a:ext cx="424027" cy="47442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56" name="Textfeld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4330" y="6031104"/>
                <a:ext cx="424027" cy="47442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7" name="Textfeld 56"/>
              <p:cNvSpPr txBox="1"/>
              <p:nvPr/>
            </p:nvSpPr>
            <p:spPr>
              <a:xfrm>
                <a:off x="2647203" y="6106389"/>
                <a:ext cx="68185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DE" b="0" i="0" smtClean="0">
                          <a:latin typeface="Cambria Math" panose="02040503050406030204" pitchFamily="18" charset="0"/>
                        </a:rPr>
                        <m:t>sin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57" name="Textfeld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7203" y="6106389"/>
                <a:ext cx="681853" cy="276999"/>
              </a:xfrm>
              <a:prstGeom prst="rect">
                <a:avLst/>
              </a:prstGeom>
              <a:blipFill>
                <a:blip r:embed="rId11"/>
                <a:stretch>
                  <a:fillRect l="-7143" t="-4444" r="-11607" b="-3555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8" name="Textfeld 57"/>
              <p:cNvSpPr txBox="1"/>
              <p:nvPr/>
            </p:nvSpPr>
            <p:spPr>
              <a:xfrm>
                <a:off x="3315250" y="5953929"/>
                <a:ext cx="420243" cy="5259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58" name="Textfeld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5250" y="5953929"/>
                <a:ext cx="420243" cy="52597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9" name="Textfeld 58"/>
              <p:cNvSpPr txBox="1"/>
              <p:nvPr/>
            </p:nvSpPr>
            <p:spPr>
              <a:xfrm>
                <a:off x="4562174" y="6129818"/>
                <a:ext cx="7636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DE" b="0" i="0" smtClean="0">
                          <a:latin typeface="Cambria Math" panose="02040503050406030204" pitchFamily="18" charset="0"/>
                        </a:rPr>
                        <m:t>cos</m:t>
                      </m:r>
                      <m:r>
                        <a:rPr lang="de-DE" b="0" i="0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de-DE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de-DE" b="0" i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59" name="Textfeld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2174" y="6129818"/>
                <a:ext cx="763607" cy="276999"/>
              </a:xfrm>
              <a:prstGeom prst="rect">
                <a:avLst/>
              </a:prstGeom>
              <a:blipFill>
                <a:blip r:embed="rId13"/>
                <a:stretch>
                  <a:fillRect l="-3968" t="-4444" r="-10317" b="-3555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0" name="Textfeld 59"/>
              <p:cNvSpPr txBox="1"/>
              <p:nvPr/>
            </p:nvSpPr>
            <p:spPr>
              <a:xfrm>
                <a:off x="5329989" y="5981899"/>
                <a:ext cx="420243" cy="5259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60" name="Textfeld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9989" y="5981899"/>
                <a:ext cx="420243" cy="525978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1" name="Textfeld 60"/>
              <p:cNvSpPr txBox="1"/>
              <p:nvPr/>
            </p:nvSpPr>
            <p:spPr>
              <a:xfrm>
                <a:off x="6054550" y="6129818"/>
                <a:ext cx="7636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DE" b="0" i="0" smtClean="0">
                          <a:latin typeface="Cambria Math" panose="02040503050406030204" pitchFamily="18" charset="0"/>
                        </a:rPr>
                        <m:t>cos</m:t>
                      </m:r>
                      <m:r>
                        <a:rPr lang="de-DE" b="0" i="0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de-DE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de-DE" b="0" i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61" name="Textfeld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4550" y="6129818"/>
                <a:ext cx="763607" cy="276999"/>
              </a:xfrm>
              <a:prstGeom prst="rect">
                <a:avLst/>
              </a:prstGeom>
              <a:blipFill>
                <a:blip r:embed="rId15"/>
                <a:stretch>
                  <a:fillRect l="-4000" t="-4444" r="-11200" b="-3555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2" name="Textfeld 61"/>
              <p:cNvSpPr txBox="1"/>
              <p:nvPr/>
            </p:nvSpPr>
            <p:spPr>
              <a:xfrm>
                <a:off x="6818157" y="6031104"/>
                <a:ext cx="424027" cy="47442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62" name="Textfeld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8157" y="6031104"/>
                <a:ext cx="424027" cy="474425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3" name="Textfeld 62"/>
              <p:cNvSpPr txBox="1"/>
              <p:nvPr/>
            </p:nvSpPr>
            <p:spPr>
              <a:xfrm>
                <a:off x="8258257" y="6135757"/>
                <a:ext cx="7107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DE" b="0" i="0" smtClean="0">
                          <a:latin typeface="Cambria Math" panose="02040503050406030204" pitchFamily="18" charset="0"/>
                        </a:rPr>
                        <m:t>tan</m:t>
                      </m:r>
                      <m:r>
                        <a:rPr lang="de-DE" b="0" i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de-DE" b="0" i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63" name="Textfeld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58257" y="6135757"/>
                <a:ext cx="710707" cy="276999"/>
              </a:xfrm>
              <a:prstGeom prst="rect">
                <a:avLst/>
              </a:prstGeom>
              <a:blipFill>
                <a:blip r:embed="rId17"/>
                <a:stretch>
                  <a:fillRect l="-6897" t="-4444" r="-12069" b="-3555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4" name="Textfeld 63"/>
              <p:cNvSpPr txBox="1"/>
              <p:nvPr/>
            </p:nvSpPr>
            <p:spPr>
              <a:xfrm>
                <a:off x="8976944" y="5999613"/>
                <a:ext cx="424027" cy="47442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de-DE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64" name="Textfeld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76944" y="5999613"/>
                <a:ext cx="424027" cy="474425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5" name="Textfeld 64"/>
              <p:cNvSpPr txBox="1"/>
              <p:nvPr/>
            </p:nvSpPr>
            <p:spPr>
              <a:xfrm>
                <a:off x="9765934" y="6129818"/>
                <a:ext cx="7107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DE" b="0" i="0" smtClean="0">
                          <a:latin typeface="Cambria Math" panose="02040503050406030204" pitchFamily="18" charset="0"/>
                        </a:rPr>
                        <m:t>tan</m:t>
                      </m:r>
                      <m:r>
                        <a:rPr lang="de-DE" b="0" i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de-DE" b="0" i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65" name="Textfeld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65934" y="6129818"/>
                <a:ext cx="710707" cy="276999"/>
              </a:xfrm>
              <a:prstGeom prst="rect">
                <a:avLst/>
              </a:prstGeom>
              <a:blipFill>
                <a:blip r:embed="rId19"/>
                <a:stretch>
                  <a:fillRect l="-5983" t="-4444" r="-11111" b="-3555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6" name="Textfeld 65"/>
              <p:cNvSpPr txBox="1"/>
              <p:nvPr/>
            </p:nvSpPr>
            <p:spPr>
              <a:xfrm>
                <a:off x="10484621" y="5979551"/>
                <a:ext cx="420243" cy="5259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de-DE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66" name="Textfeld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84621" y="5979551"/>
                <a:ext cx="420243" cy="525978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6677886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26168"/>
    </mc:Choice>
    <mc:Fallback>
      <p:transition spd="slow" advTm="22616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5" grpId="0"/>
      <p:bldP spid="6" grpId="0" animBg="1"/>
      <p:bldP spid="11" grpId="0" animBg="1"/>
      <p:bldP spid="15" grpId="0" animBg="1"/>
      <p:bldP spid="24" grpId="0" animBg="1"/>
      <p:bldP spid="29" grpId="0" animBg="1"/>
      <p:bldP spid="32" grpId="0"/>
      <p:bldP spid="33" grpId="0"/>
      <p:bldP spid="34" grpId="0"/>
      <p:bldP spid="39" grpId="0"/>
      <p:bldP spid="40" grpId="0"/>
      <p:bldP spid="41" grpId="0"/>
      <p:bldP spid="42" grpId="0" animBg="1"/>
      <p:bldP spid="43" grpId="0" animBg="1"/>
      <p:bldP spid="44" grpId="0" animBg="1"/>
      <p:bldP spid="45" grpId="0"/>
      <p:bldP spid="46" grpId="0"/>
      <p:bldP spid="47" grpId="0"/>
      <p:bldP spid="48" grpId="0"/>
      <p:bldP spid="49" grpId="0"/>
      <p:bldP spid="50" grpId="0"/>
      <p:bldP spid="52" grpId="0"/>
      <p:bldP spid="53" grpId="0" animBg="1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4|3.8|1|0.5|0.7|5.2|1|1.4|6|5.8|5.9|4.4|1.1|2.5|25.9|1.8|1.5|3.6|11.9|11.8|1.6|8.9|3|13.5|15.6|5.8|1.8|5.1|1.6|7.3|14.5|3.4|2.8|6.5|2.1|4.7|9.6|4.1|7.9"/>
</p:tagLst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98</Words>
  <Application>Microsoft Office PowerPoint</Application>
  <PresentationFormat>Breitbild</PresentationFormat>
  <Paragraphs>37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Office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Albertus AM. Magnus</dc:creator>
  <cp:lastModifiedBy>Albertus AM. Magnus</cp:lastModifiedBy>
  <cp:revision>10</cp:revision>
  <dcterms:created xsi:type="dcterms:W3CDTF">2020-05-13T06:15:35Z</dcterms:created>
  <dcterms:modified xsi:type="dcterms:W3CDTF">2020-05-14T07:52:27Z</dcterms:modified>
</cp:coreProperties>
</file>