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C8A6E-BD70-44FD-9F26-D4EB939ABE6D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9FF9-89F3-42CD-880B-891B7E13D1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1632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C8A6E-BD70-44FD-9F26-D4EB939ABE6D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9FF9-89F3-42CD-880B-891B7E13D1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3932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C8A6E-BD70-44FD-9F26-D4EB939ABE6D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9FF9-89F3-42CD-880B-891B7E13D1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2012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C8A6E-BD70-44FD-9F26-D4EB939ABE6D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9FF9-89F3-42CD-880B-891B7E13D1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6637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C8A6E-BD70-44FD-9F26-D4EB939ABE6D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9FF9-89F3-42CD-880B-891B7E13D1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3362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C8A6E-BD70-44FD-9F26-D4EB939ABE6D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9FF9-89F3-42CD-880B-891B7E13D1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06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C8A6E-BD70-44FD-9F26-D4EB939ABE6D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9FF9-89F3-42CD-880B-891B7E13D1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4547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C8A6E-BD70-44FD-9F26-D4EB939ABE6D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9FF9-89F3-42CD-880B-891B7E13D1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1978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C8A6E-BD70-44FD-9F26-D4EB939ABE6D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9FF9-89F3-42CD-880B-891B7E13D1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8092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C8A6E-BD70-44FD-9F26-D4EB939ABE6D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9FF9-89F3-42CD-880B-891B7E13D1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0846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C8A6E-BD70-44FD-9F26-D4EB939ABE6D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9FF9-89F3-42CD-880B-891B7E13D1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4767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C8A6E-BD70-44FD-9F26-D4EB939ABE6D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79FF9-89F3-42CD-880B-891B7E13D18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1120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557499" y="21459"/>
            <a:ext cx="70770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Potenzterme umformen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31359" y="1226961"/>
            <a:ext cx="1436914" cy="32657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Beispiele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/>
              <p:cNvSpPr txBox="1"/>
              <p:nvPr/>
            </p:nvSpPr>
            <p:spPr>
              <a:xfrm>
                <a:off x="1321214" y="1770468"/>
                <a:ext cx="7080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1214" y="1770468"/>
                <a:ext cx="708014" cy="276999"/>
              </a:xfrm>
              <a:prstGeom prst="rect">
                <a:avLst/>
              </a:prstGeom>
              <a:blipFill>
                <a:blip r:embed="rId3"/>
                <a:stretch>
                  <a:fillRect l="-4310" t="-4348" r="-258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/>
              <p:cNvSpPr txBox="1"/>
              <p:nvPr/>
            </p:nvSpPr>
            <p:spPr>
              <a:xfrm>
                <a:off x="1321214" y="2308684"/>
                <a:ext cx="17100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1214" y="2308684"/>
                <a:ext cx="1710020" cy="276999"/>
              </a:xfrm>
              <a:prstGeom prst="rect">
                <a:avLst/>
              </a:prstGeom>
              <a:blipFill>
                <a:blip r:embed="rId4"/>
                <a:stretch>
                  <a:fillRect l="-1429" t="-4444" r="-142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feld 16"/>
              <p:cNvSpPr txBox="1"/>
              <p:nvPr/>
            </p:nvSpPr>
            <p:spPr>
              <a:xfrm>
                <a:off x="2371670" y="1770468"/>
                <a:ext cx="8044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4+3</m:t>
                          </m:r>
                        </m:sup>
                      </m:sSup>
                    </m:oMath>
                  </m:oMathPara>
                </a14:m>
                <a:endParaRPr lang="de-DE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1670" y="1770468"/>
                <a:ext cx="804451" cy="276999"/>
              </a:xfrm>
              <a:prstGeom prst="rect">
                <a:avLst/>
              </a:prstGeom>
              <a:blipFill>
                <a:blip r:embed="rId5"/>
                <a:stretch>
                  <a:fillRect l="-2273" t="-4348" r="-303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feld 17"/>
              <p:cNvSpPr txBox="1"/>
              <p:nvPr/>
            </p:nvSpPr>
            <p:spPr>
              <a:xfrm>
                <a:off x="3516383" y="1770467"/>
                <a:ext cx="5848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6383" y="1770467"/>
                <a:ext cx="584839" cy="276999"/>
              </a:xfrm>
              <a:prstGeom prst="rect">
                <a:avLst/>
              </a:prstGeom>
              <a:blipFill>
                <a:blip r:embed="rId6"/>
                <a:stretch>
                  <a:fillRect l="-4167" t="-4348" r="-312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3188752" y="2308683"/>
                <a:ext cx="19616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de-DE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8752" y="2308683"/>
                <a:ext cx="1961691" cy="276999"/>
              </a:xfrm>
              <a:prstGeom prst="rect">
                <a:avLst/>
              </a:prstGeom>
              <a:blipFill>
                <a:blip r:embed="rId7"/>
                <a:stretch>
                  <a:fillRect t="-444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/>
              <p:cNvSpPr txBox="1"/>
              <p:nvPr/>
            </p:nvSpPr>
            <p:spPr>
              <a:xfrm>
                <a:off x="5242159" y="2308682"/>
                <a:ext cx="1767984" cy="2884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2+(</m:t>
                          </m:r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−2)</m:t>
                          </m:r>
                        </m:sup>
                      </m:sSup>
                      <m:sSup>
                        <m:sSupPr>
                          <m:ctrlPr>
                            <a:rPr lang="de-DE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2159" y="2308682"/>
                <a:ext cx="1767984" cy="288477"/>
              </a:xfrm>
              <a:prstGeom prst="rect">
                <a:avLst/>
              </a:prstGeom>
              <a:blipFill>
                <a:blip r:embed="rId8"/>
                <a:stretch>
                  <a:fillRect l="-1034" t="-8511" r="-6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/>
              <p:cNvSpPr txBox="1"/>
              <p:nvPr/>
            </p:nvSpPr>
            <p:spPr>
              <a:xfrm>
                <a:off x="7023116" y="2308682"/>
                <a:ext cx="11876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sSup>
                        <m:sSupPr>
                          <m:ctrlPr>
                            <a:rPr lang="de-DE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3116" y="2308682"/>
                <a:ext cx="1187696" cy="276999"/>
              </a:xfrm>
              <a:prstGeom prst="rect">
                <a:avLst/>
              </a:prstGeom>
              <a:blipFill>
                <a:blip r:embed="rId9"/>
                <a:stretch>
                  <a:fillRect l="-1538" t="-4444" r="-15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21"/>
              <p:cNvSpPr txBox="1"/>
              <p:nvPr/>
            </p:nvSpPr>
            <p:spPr>
              <a:xfrm>
                <a:off x="1321214" y="2942192"/>
                <a:ext cx="294118" cy="555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1214" y="2942192"/>
                <a:ext cx="294118" cy="55579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/>
              <p:cNvSpPr txBox="1"/>
              <p:nvPr/>
            </p:nvSpPr>
            <p:spPr>
              <a:xfrm>
                <a:off x="1848079" y="3115657"/>
                <a:ext cx="938527" cy="2884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9−(6)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8079" y="3115657"/>
                <a:ext cx="938527" cy="288477"/>
              </a:xfrm>
              <a:prstGeom prst="rect">
                <a:avLst/>
              </a:prstGeom>
              <a:blipFill>
                <a:blip r:embed="rId11"/>
                <a:stretch>
                  <a:fillRect l="-1948" t="-8511" r="-519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feld 23"/>
              <p:cNvSpPr txBox="1"/>
              <p:nvPr/>
            </p:nvSpPr>
            <p:spPr>
              <a:xfrm>
                <a:off x="2933723" y="3121395"/>
                <a:ext cx="5826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3723" y="3121395"/>
                <a:ext cx="582660" cy="276999"/>
              </a:xfrm>
              <a:prstGeom prst="rect">
                <a:avLst/>
              </a:prstGeom>
              <a:blipFill>
                <a:blip r:embed="rId12"/>
                <a:stretch>
                  <a:fillRect l="-3125" t="-4444" r="-41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/>
              <p:cNvSpPr txBox="1"/>
              <p:nvPr/>
            </p:nvSpPr>
            <p:spPr>
              <a:xfrm>
                <a:off x="1326350" y="3781204"/>
                <a:ext cx="527837" cy="5332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6350" y="3781204"/>
                <a:ext cx="527837" cy="53322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/>
              <p:cNvSpPr txBox="1"/>
              <p:nvPr/>
            </p:nvSpPr>
            <p:spPr>
              <a:xfrm>
                <a:off x="2019306" y="3939846"/>
                <a:ext cx="1191160" cy="2884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−(</m:t>
                          </m:r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−3)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9306" y="3939846"/>
                <a:ext cx="1191160" cy="288477"/>
              </a:xfrm>
              <a:prstGeom prst="rect">
                <a:avLst/>
              </a:prstGeom>
              <a:blipFill>
                <a:blip r:embed="rId14"/>
                <a:stretch>
                  <a:fillRect l="-1531" t="-8333" r="-40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feld 26"/>
              <p:cNvSpPr txBox="1"/>
              <p:nvPr/>
            </p:nvSpPr>
            <p:spPr>
              <a:xfrm>
                <a:off x="3423208" y="3939846"/>
                <a:ext cx="10500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sup>
                      </m:sSup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3208" y="3939846"/>
                <a:ext cx="1050096" cy="276999"/>
              </a:xfrm>
              <a:prstGeom prst="rect">
                <a:avLst/>
              </a:prstGeom>
              <a:blipFill>
                <a:blip r:embed="rId15"/>
                <a:stretch>
                  <a:fillRect l="-2326" t="-4348" r="-174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feld 27"/>
              <p:cNvSpPr txBox="1"/>
              <p:nvPr/>
            </p:nvSpPr>
            <p:spPr>
              <a:xfrm>
                <a:off x="4558547" y="3939845"/>
                <a:ext cx="5826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8547" y="3939845"/>
                <a:ext cx="582660" cy="276999"/>
              </a:xfrm>
              <a:prstGeom prst="rect">
                <a:avLst/>
              </a:prstGeom>
              <a:blipFill>
                <a:blip r:embed="rId16"/>
                <a:stretch>
                  <a:fillRect l="-4211" t="-4348" r="-421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3" name="Gruppieren 42"/>
          <p:cNvGrpSpPr/>
          <p:nvPr/>
        </p:nvGrpSpPr>
        <p:grpSpPr>
          <a:xfrm>
            <a:off x="9601601" y="74984"/>
            <a:ext cx="2621756" cy="6783016"/>
            <a:chOff x="9601601" y="74984"/>
            <a:chExt cx="2621756" cy="6783016"/>
          </a:xfrm>
        </p:grpSpPr>
        <p:sp>
          <p:nvSpPr>
            <p:cNvPr id="12" name="Abgerundetes Rechteck 11"/>
            <p:cNvSpPr/>
            <p:nvPr/>
          </p:nvSpPr>
          <p:spPr>
            <a:xfrm>
              <a:off x="9648479" y="74984"/>
              <a:ext cx="2468880" cy="6783016"/>
            </a:xfrm>
            <a:prstGeom prst="roundRect">
              <a:avLst/>
            </a:prstGeom>
            <a:solidFill>
              <a:srgbClr val="FFFF00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feld 5"/>
                <p:cNvSpPr txBox="1"/>
                <p:nvPr/>
              </p:nvSpPr>
              <p:spPr>
                <a:xfrm>
                  <a:off x="10013914" y="1252418"/>
                  <a:ext cx="168135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de-DE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</m:sup>
                        </m:sSup>
                        <m:r>
                          <a:rPr lang="de-DE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de-DE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de-DE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𝒏</m:t>
                            </m:r>
                          </m:sup>
                        </m:sSup>
                        <m:r>
                          <a:rPr lang="de-DE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 </m:t>
                        </m:r>
                        <m:sSup>
                          <m:sSupPr>
                            <m:ctrlPr>
                              <a:rPr lang="de-DE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de-DE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𝒎</m:t>
                            </m:r>
                            <m:r>
                              <a:rPr lang="de-DE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de-DE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𝒏</m:t>
                            </m:r>
                          </m:sup>
                        </m:sSup>
                      </m:oMath>
                    </m:oMathPara>
                  </a14:m>
                  <a:endParaRPr lang="de-DE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Textfeld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13914" y="1252418"/>
                  <a:ext cx="1681358" cy="276999"/>
                </a:xfrm>
                <a:prstGeom prst="rect">
                  <a:avLst/>
                </a:prstGeom>
                <a:blipFill>
                  <a:blip r:embed="rId17"/>
                  <a:stretch>
                    <a:fillRect l="-1449" r="-362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feld 6"/>
                <p:cNvSpPr txBox="1"/>
                <p:nvPr/>
              </p:nvSpPr>
              <p:spPr>
                <a:xfrm>
                  <a:off x="9803537" y="1776549"/>
                  <a:ext cx="2170209" cy="53213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de-DE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</m:e>
                              <m:sup>
                                <m:r>
                                  <a:rPr lang="de-DE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de-DE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</m:e>
                              <m:sup>
                                <m:r>
                                  <a:rPr lang="de-DE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sup>
                            </m:sSup>
                          </m:den>
                        </m:f>
                        <m:r>
                          <a:rPr lang="de-DE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de-DE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de-DE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</m:sup>
                        </m:sSup>
                        <m:r>
                          <a:rPr lang="de-DE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:</m:t>
                        </m:r>
                        <m:sSup>
                          <m:sSupPr>
                            <m:ctrlPr>
                              <a:rPr lang="de-DE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de-DE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p>
                        </m:sSup>
                        <m:r>
                          <a:rPr lang="de-DE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de-DE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de-DE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  <m:r>
                              <a:rPr lang="de-DE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p>
                        </m:sSup>
                      </m:oMath>
                    </m:oMathPara>
                  </a14:m>
                  <a:endParaRPr lang="de-DE" b="1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Textfeld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03537" y="1776549"/>
                  <a:ext cx="2170209" cy="532133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feld 7"/>
                <p:cNvSpPr txBox="1"/>
                <p:nvPr/>
              </p:nvSpPr>
              <p:spPr>
                <a:xfrm>
                  <a:off x="10110479" y="2539531"/>
                  <a:ext cx="148822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b="1" i="1" smtClean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de-DE" b="1" i="1" smtClean="0">
                                    <a:solidFill>
                                      <a:srgbClr val="00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de-DE" b="1" i="1" smtClean="0">
                                        <a:solidFill>
                                          <a:srgbClr val="00FF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DE" b="1" i="1" smtClean="0">
                                        <a:solidFill>
                                          <a:srgbClr val="00FF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p>
                                    <m:r>
                                      <a:rPr lang="de-DE" b="1" i="1" smtClean="0">
                                        <a:solidFill>
                                          <a:srgbClr val="00FF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𝒎</m:t>
                                    </m:r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de-DE" b="1" i="1" smtClean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p>
                        </m:sSup>
                        <m:r>
                          <a:rPr lang="de-DE" b="1" i="1" smtClean="0">
                            <a:solidFill>
                              <a:srgbClr val="00FF00"/>
                            </a:solidFill>
                            <a:latin typeface="Cambria Math" panose="02040503050406030204" pitchFamily="18" charset="0"/>
                          </a:rPr>
                          <m:t>= </m:t>
                        </m:r>
                        <m:sSup>
                          <m:sSupPr>
                            <m:ctrlPr>
                              <a:rPr lang="de-DE" b="1" i="1" smtClean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1" i="1" smtClean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de-DE" b="1" i="1" smtClean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  <m:r>
                              <a:rPr lang="de-DE" b="1" i="1" smtClean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de-DE" b="1" i="1" smtClean="0">
                                <a:solidFill>
                                  <a:srgbClr val="00FF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𝒏</m:t>
                            </m:r>
                          </m:sup>
                        </m:sSup>
                      </m:oMath>
                    </m:oMathPara>
                  </a14:m>
                  <a:endParaRPr lang="de-DE" b="1" dirty="0">
                    <a:solidFill>
                      <a:srgbClr val="00FF00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Textfeld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10479" y="2539531"/>
                  <a:ext cx="1488228" cy="276999"/>
                </a:xfrm>
                <a:prstGeom prst="rect">
                  <a:avLst/>
                </a:prstGeom>
                <a:blipFill>
                  <a:blip r:embed="rId19"/>
                  <a:stretch>
                    <a:fillRect r="-410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feld 8"/>
                <p:cNvSpPr txBox="1"/>
                <p:nvPr/>
              </p:nvSpPr>
              <p:spPr>
                <a:xfrm>
                  <a:off x="10326651" y="2941687"/>
                  <a:ext cx="1049838" cy="5203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b="1" i="1" smtClean="0">
                                <a:solidFill>
                                  <a:srgbClr val="CC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1" i="1" smtClean="0">
                                <a:solidFill>
                                  <a:srgbClr val="CC0099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de-DE" b="1" i="1" smtClean="0">
                                <a:solidFill>
                                  <a:srgbClr val="CC0099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b="1" i="1" smtClean="0">
                                <a:solidFill>
                                  <a:srgbClr val="CC0099"/>
                                </a:solidFill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p>
                        </m:sSup>
                        <m:r>
                          <a:rPr lang="de-DE" b="1" i="1" smtClean="0">
                            <a:solidFill>
                              <a:srgbClr val="CC0099"/>
                            </a:solidFill>
                            <a:latin typeface="Cambria Math" panose="02040503050406030204" pitchFamily="18" charset="0"/>
                          </a:rPr>
                          <m:t>= </m:t>
                        </m:r>
                        <m:f>
                          <m:fPr>
                            <m:ctrlPr>
                              <a:rPr lang="de-DE" b="1" i="1" smtClean="0">
                                <a:solidFill>
                                  <a:srgbClr val="CC00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b="1" i="1" smtClean="0">
                                <a:solidFill>
                                  <a:srgbClr val="CC0099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sSup>
                              <m:sSupPr>
                                <m:ctrlPr>
                                  <a:rPr lang="de-DE" b="1" i="1" smtClean="0">
                                    <a:solidFill>
                                      <a:srgbClr val="CC00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b="1" i="1" smtClean="0">
                                    <a:solidFill>
                                      <a:srgbClr val="CC0099"/>
                                    </a:solidFill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</m:e>
                              <m:sup>
                                <m:r>
                                  <a:rPr lang="de-DE" b="1" i="1" smtClean="0">
                                    <a:solidFill>
                                      <a:srgbClr val="CC0099"/>
                                    </a:solidFill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de-DE" b="1" dirty="0">
                    <a:solidFill>
                      <a:srgbClr val="CC0099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feld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26651" y="2941687"/>
                  <a:ext cx="1049838" cy="520399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feld 9"/>
                <p:cNvSpPr txBox="1"/>
                <p:nvPr/>
              </p:nvSpPr>
              <p:spPr>
                <a:xfrm>
                  <a:off x="10478904" y="3660962"/>
                  <a:ext cx="745332" cy="28321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b="1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1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de-DE" b="1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p>
                        </m:sSup>
                        <m:r>
                          <a:rPr lang="de-DE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de-DE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de-DE" b="1" dirty="0">
                    <a:solidFill>
                      <a:srgbClr val="FFC000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Textfeld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78904" y="3660962"/>
                  <a:ext cx="745332" cy="283219"/>
                </a:xfrm>
                <a:prstGeom prst="rect">
                  <a:avLst/>
                </a:prstGeom>
                <a:blipFill>
                  <a:blip r:embed="rId21"/>
                  <a:stretch>
                    <a:fillRect l="-4098" t="-6522" r="-7377" b="-6522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Rechteck 10"/>
                <p:cNvSpPr/>
                <p:nvPr/>
              </p:nvSpPr>
              <p:spPr>
                <a:xfrm>
                  <a:off x="10195861" y="6175477"/>
                  <a:ext cx="1511696" cy="47153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ctrlPr>
                              <a:rPr lang="de-DE" b="1" i="1" smtClean="0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a:rPr lang="de-DE" b="1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𝒏</m:t>
                            </m:r>
                          </m:deg>
                          <m:e>
                            <m:sSup>
                              <m:sSupPr>
                                <m:ctrlPr>
                                  <a:rPr lang="de-DE" b="1" i="1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b="1" i="1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de-DE" b="1" i="1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sup>
                            </m:sSup>
                          </m:e>
                        </m:rad>
                        <m:r>
                          <a:rPr lang="de-DE" b="1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de-DE" b="1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1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e-DE" b="1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de-DE" b="1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f>
                              <m:fPr>
                                <m:ctrlPr>
                                  <a:rPr lang="de-DE" b="1" i="1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b="1" i="1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num>
                              <m:den>
                                <m:r>
                                  <a:rPr lang="de-DE" b="1" i="1">
                                    <a:solidFill>
                                      <a:schemeClr val="accent6">
                                        <a:lumMod val="7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den>
                            </m:f>
                          </m:sup>
                        </m:sSup>
                      </m:oMath>
                    </m:oMathPara>
                  </a14:m>
                  <a:endParaRPr lang="de-DE" b="1" dirty="0">
                    <a:solidFill>
                      <a:schemeClr val="accent6">
                        <a:lumMod val="7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1" name="Rechteck 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95861" y="6175477"/>
                  <a:ext cx="1511696" cy="471539"/>
                </a:xfrm>
                <a:prstGeom prst="rect">
                  <a:avLst/>
                </a:prstGeom>
                <a:blipFill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Abgerundetes Rechteck 12"/>
            <p:cNvSpPr/>
            <p:nvPr/>
          </p:nvSpPr>
          <p:spPr>
            <a:xfrm>
              <a:off x="9648479" y="278851"/>
              <a:ext cx="2468880" cy="301984"/>
            </a:xfrm>
            <a:prstGeom prst="roundRect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Potenzgesetze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feld 28"/>
                <p:cNvSpPr txBox="1"/>
                <p:nvPr/>
              </p:nvSpPr>
              <p:spPr>
                <a:xfrm>
                  <a:off x="10013914" y="4590068"/>
                  <a:ext cx="185371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de-DE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de-DE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p>
                        </m:sSup>
                        <m:r>
                          <a:rPr lang="de-DE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de-DE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𝒃</m:t>
                            </m:r>
                          </m:e>
                          <m:sup>
                            <m:r>
                              <a:rPr lang="de-DE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𝒏</m:t>
                            </m:r>
                          </m:sup>
                        </m:sSup>
                        <m:r>
                          <a:rPr lang="de-DE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 </m:t>
                        </m:r>
                        <m:sSup>
                          <m:sSupPr>
                            <m:ctrlPr>
                              <a:rPr lang="de-DE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de-DE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𝒂</m:t>
                                </m:r>
                                <m:r>
                                  <a:rPr lang="de-DE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de-DE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𝒃</m:t>
                                </m:r>
                              </m:e>
                            </m:d>
                          </m:e>
                          <m:sup>
                            <m:r>
                              <a:rPr lang="de-DE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𝒏</m:t>
                            </m:r>
                          </m:sup>
                        </m:sSup>
                      </m:oMath>
                    </m:oMathPara>
                  </a14:m>
                  <a:endParaRPr lang="de-DE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9" name="Textfeld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13914" y="4590068"/>
                  <a:ext cx="1853713" cy="276999"/>
                </a:xfrm>
                <a:prstGeom prst="rect">
                  <a:avLst/>
                </a:prstGeom>
                <a:blipFill>
                  <a:blip r:embed="rId23"/>
                  <a:stretch>
                    <a:fillRect l="-1316" r="-329" b="-8889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feld 29"/>
                <p:cNvSpPr txBox="1"/>
                <p:nvPr/>
              </p:nvSpPr>
              <p:spPr>
                <a:xfrm>
                  <a:off x="10487403" y="5125981"/>
                  <a:ext cx="1154355" cy="53213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de-DE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</m:e>
                              <m:sup>
                                <m:r>
                                  <a:rPr lang="de-DE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de-DE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e>
                              <m:sup>
                                <m:r>
                                  <a:rPr lang="de-DE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sup>
                            </m:sSup>
                          </m:den>
                        </m:f>
                        <m:r>
                          <a:rPr lang="de-DE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= </m:t>
                        </m:r>
                        <m:sSup>
                          <m:sSupPr>
                            <m:ctrlPr>
                              <a:rPr lang="de-DE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de-DE" b="1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de-DE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num>
                                  <m:den>
                                    <m:r>
                                      <a:rPr lang="de-DE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𝒃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de-DE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p>
                        </m:sSup>
                      </m:oMath>
                    </m:oMathPara>
                  </a14:m>
                  <a:endParaRPr lang="de-DE" b="1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30" name="Textfeld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87403" y="5125981"/>
                  <a:ext cx="1154355" cy="532133"/>
                </a:xfrm>
                <a:prstGeom prst="rect">
                  <a:avLst/>
                </a:prstGeom>
                <a:blipFill>
                  <a:blip r:embed="rId2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1" name="Abgerundetes Rechteck 30"/>
            <p:cNvSpPr/>
            <p:nvPr/>
          </p:nvSpPr>
          <p:spPr>
            <a:xfrm>
              <a:off x="9678039" y="738812"/>
              <a:ext cx="2468880" cy="301984"/>
            </a:xfrm>
            <a:prstGeom prst="roundRect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>
                  <a:solidFill>
                    <a:schemeClr val="tx1"/>
                  </a:solidFill>
                </a:rPr>
                <a:t>m</a:t>
              </a:r>
              <a:r>
                <a:rPr lang="de-DE" b="1" dirty="0" smtClean="0">
                  <a:solidFill>
                    <a:schemeClr val="tx1"/>
                  </a:solidFill>
                </a:rPr>
                <a:t>it gleichen Basen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Abgerundetes Rechteck 31"/>
            <p:cNvSpPr/>
            <p:nvPr/>
          </p:nvSpPr>
          <p:spPr>
            <a:xfrm>
              <a:off x="9631204" y="5873493"/>
              <a:ext cx="2468880" cy="301984"/>
            </a:xfrm>
            <a:prstGeom prst="roundRect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Wurzeln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Abgerundetes Rechteck 32"/>
            <p:cNvSpPr/>
            <p:nvPr/>
          </p:nvSpPr>
          <p:spPr>
            <a:xfrm>
              <a:off x="9601601" y="4145646"/>
              <a:ext cx="2621756" cy="240006"/>
            </a:xfrm>
            <a:prstGeom prst="roundRect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 smtClean="0">
                  <a:solidFill>
                    <a:schemeClr val="tx1"/>
                  </a:solidFill>
                </a:rPr>
                <a:t>mit gleichen Exponenten</a:t>
              </a:r>
              <a:endParaRPr lang="de-DE" b="1" dirty="0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feld 35"/>
              <p:cNvSpPr txBox="1"/>
              <p:nvPr/>
            </p:nvSpPr>
            <p:spPr>
              <a:xfrm>
                <a:off x="1321214" y="4826403"/>
                <a:ext cx="7130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6" name="Textfeld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1214" y="4826403"/>
                <a:ext cx="713080" cy="276999"/>
              </a:xfrm>
              <a:prstGeom prst="rect">
                <a:avLst/>
              </a:prstGeom>
              <a:blipFill>
                <a:blip r:embed="rId25"/>
                <a:stretch>
                  <a:fillRect l="-4274" t="-4444" r="-2564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feld 36"/>
              <p:cNvSpPr txBox="1"/>
              <p:nvPr/>
            </p:nvSpPr>
            <p:spPr>
              <a:xfrm>
                <a:off x="2176224" y="4848982"/>
                <a:ext cx="1021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de-DE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6224" y="4848982"/>
                <a:ext cx="1021625" cy="276999"/>
              </a:xfrm>
              <a:prstGeom prst="rect">
                <a:avLst/>
              </a:prstGeom>
              <a:blipFill>
                <a:blip r:embed="rId26"/>
                <a:stretch>
                  <a:fillRect l="-2381" t="-4348" r="-1786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feld 37"/>
          <p:cNvSpPr txBox="1"/>
          <p:nvPr/>
        </p:nvSpPr>
        <p:spPr>
          <a:xfrm>
            <a:off x="1229571" y="5418653"/>
            <a:ext cx="2818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Schreibe mit positivem Exponenten:</a:t>
            </a:r>
            <a:endParaRPr lang="de-DE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feld 38"/>
              <p:cNvSpPr txBox="1"/>
              <p:nvPr/>
            </p:nvSpPr>
            <p:spPr>
              <a:xfrm>
                <a:off x="4185354" y="5284678"/>
                <a:ext cx="1119858" cy="5726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  <m: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de-DE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  <m: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de-DE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9" name="Textfeld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5354" y="5284678"/>
                <a:ext cx="1119858" cy="572657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feld 39"/>
              <p:cNvSpPr txBox="1"/>
              <p:nvPr/>
            </p:nvSpPr>
            <p:spPr>
              <a:xfrm>
                <a:off x="5353758" y="5437953"/>
                <a:ext cx="2327881" cy="2884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−(</m:t>
                          </m:r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−(−</m:t>
                          </m:r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de-DE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0" name="Textfeld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3758" y="5437953"/>
                <a:ext cx="2327881" cy="288477"/>
              </a:xfrm>
              <a:prstGeom prst="rect">
                <a:avLst/>
              </a:prstGeom>
              <a:blipFill>
                <a:blip r:embed="rId28"/>
                <a:stretch>
                  <a:fillRect l="-524" t="-8511" r="-1832" b="-851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feld 40"/>
              <p:cNvSpPr txBox="1"/>
              <p:nvPr/>
            </p:nvSpPr>
            <p:spPr>
              <a:xfrm>
                <a:off x="7764479" y="5519614"/>
                <a:ext cx="14083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1" name="Textfeld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4479" y="5519614"/>
                <a:ext cx="1408399" cy="276999"/>
              </a:xfrm>
              <a:prstGeom prst="rect">
                <a:avLst/>
              </a:prstGeom>
              <a:blipFill>
                <a:blip r:embed="rId29"/>
                <a:stretch>
                  <a:fillRect l="-1732" t="-4348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feld 41"/>
              <p:cNvSpPr txBox="1"/>
              <p:nvPr/>
            </p:nvSpPr>
            <p:spPr>
              <a:xfrm>
                <a:off x="7890154" y="5906845"/>
                <a:ext cx="1157047" cy="5372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de-DE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DE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DE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  <m:r>
                            <a:rPr lang="de-DE" b="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de-DE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de-DE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0154" y="5906845"/>
                <a:ext cx="1157047" cy="537263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98951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4276"/>
    </mc:Choice>
    <mc:Fallback>
      <p:transition spd="slow" advTm="5427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6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5.9|19.5|1|20.9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Breitbild</PresentationFormat>
  <Paragraphs>35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7</cp:revision>
  <dcterms:created xsi:type="dcterms:W3CDTF">2020-04-14T08:53:36Z</dcterms:created>
  <dcterms:modified xsi:type="dcterms:W3CDTF">2020-04-20T08:56:59Z</dcterms:modified>
</cp:coreProperties>
</file>