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66CC"/>
    <a:srgbClr val="00FF00"/>
    <a:srgbClr val="66FF66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27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02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80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50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94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30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08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36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1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750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326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43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AB9E-1A3E-4920-BDA3-873600278374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A7FF5-20D2-4D30-A34D-414466505A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10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26" Type="http://schemas.openxmlformats.org/officeDocument/2006/relationships/image" Target="../media/image56.png"/><Relationship Id="rId3" Type="http://schemas.openxmlformats.org/officeDocument/2006/relationships/image" Target="../media/image33.png"/><Relationship Id="rId21" Type="http://schemas.openxmlformats.org/officeDocument/2006/relationships/image" Target="../media/image51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5" Type="http://schemas.openxmlformats.org/officeDocument/2006/relationships/image" Target="../media/image55.png"/><Relationship Id="rId2" Type="http://schemas.openxmlformats.org/officeDocument/2006/relationships/image" Target="../media/image32.png"/><Relationship Id="rId16" Type="http://schemas.openxmlformats.org/officeDocument/2006/relationships/image" Target="../media/image46.png"/><Relationship Id="rId20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24" Type="http://schemas.openxmlformats.org/officeDocument/2006/relationships/image" Target="../media/image54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23" Type="http://schemas.openxmlformats.org/officeDocument/2006/relationships/image" Target="../media/image53.png"/><Relationship Id="rId10" Type="http://schemas.openxmlformats.org/officeDocument/2006/relationships/image" Target="../media/image40.png"/><Relationship Id="rId19" Type="http://schemas.openxmlformats.org/officeDocument/2006/relationships/image" Target="../media/image49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Relationship Id="rId22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Gerade Verbindung mit Pfeil 115"/>
          <p:cNvCxnSpPr>
            <a:stCxn id="92" idx="3"/>
          </p:cNvCxnSpPr>
          <p:nvPr/>
        </p:nvCxnSpPr>
        <p:spPr>
          <a:xfrm flipH="1">
            <a:off x="10014561" y="1939797"/>
            <a:ext cx="1648045" cy="803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e 93"/>
          <p:cNvSpPr/>
          <p:nvPr/>
        </p:nvSpPr>
        <p:spPr>
          <a:xfrm>
            <a:off x="10965126" y="3477956"/>
            <a:ext cx="153489" cy="2220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Ellipse 94"/>
          <p:cNvSpPr/>
          <p:nvPr/>
        </p:nvSpPr>
        <p:spPr>
          <a:xfrm>
            <a:off x="8324863" y="3421497"/>
            <a:ext cx="153489" cy="2220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Ellipse 95"/>
          <p:cNvSpPr/>
          <p:nvPr/>
        </p:nvSpPr>
        <p:spPr>
          <a:xfrm>
            <a:off x="7977437" y="3389405"/>
            <a:ext cx="153489" cy="2220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Ellipse 91"/>
          <p:cNvSpPr/>
          <p:nvPr/>
        </p:nvSpPr>
        <p:spPr>
          <a:xfrm>
            <a:off x="11640128" y="1750253"/>
            <a:ext cx="153489" cy="2220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Ellipse 90"/>
          <p:cNvSpPr/>
          <p:nvPr/>
        </p:nvSpPr>
        <p:spPr>
          <a:xfrm>
            <a:off x="8329251" y="1727014"/>
            <a:ext cx="153489" cy="2220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Ellipse 89"/>
          <p:cNvSpPr/>
          <p:nvPr/>
        </p:nvSpPr>
        <p:spPr>
          <a:xfrm>
            <a:off x="7977438" y="1732509"/>
            <a:ext cx="153489" cy="2220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3" name="Gerade Verbindung mit Pfeil 52"/>
          <p:cNvCxnSpPr>
            <a:stCxn id="22" idx="6"/>
            <a:endCxn id="33" idx="1"/>
          </p:cNvCxnSpPr>
          <p:nvPr/>
        </p:nvCxnSpPr>
        <p:spPr>
          <a:xfrm>
            <a:off x="2036955" y="3323624"/>
            <a:ext cx="2669756" cy="25876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>
            <a:off x="2070076" y="1838047"/>
            <a:ext cx="2567068" cy="30621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889548" y="2305155"/>
            <a:ext cx="153489" cy="22206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2674836" y="1727904"/>
            <a:ext cx="153489" cy="22206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1857516" y="1742373"/>
            <a:ext cx="153489" cy="22206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087722" y="0"/>
            <a:ext cx="80165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Potenzen mit gleicher Basis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83212" y="1033417"/>
            <a:ext cx="3317966" cy="35269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Multiplikation</a:t>
            </a:r>
            <a:endParaRPr lang="de-DE" sz="20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7479212" y="1033416"/>
            <a:ext cx="3317966" cy="35269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Division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16115" y="1742944"/>
            <a:ext cx="1267097" cy="31350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Beispiele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212115" y="1742943"/>
            <a:ext cx="1267097" cy="313509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Beispiele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1716315" y="1773233"/>
                <a:ext cx="1128386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    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315" y="1773233"/>
                <a:ext cx="1128386" cy="283219"/>
              </a:xfrm>
              <a:prstGeom prst="rect">
                <a:avLst/>
              </a:prstGeom>
              <a:blipFill>
                <a:blip r:embed="rId2"/>
                <a:stretch>
                  <a:fillRect l="-4865" t="-4348" r="-216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1377215" y="2369968"/>
                <a:ext cx="1806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215" y="2369968"/>
                <a:ext cx="1806585" cy="276999"/>
              </a:xfrm>
              <a:prstGeom prst="rect">
                <a:avLst/>
              </a:prstGeom>
              <a:blipFill>
                <a:blip r:embed="rId3"/>
                <a:stretch>
                  <a:fillRect l="-1014" r="-270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Geschweifte Klammer rechts 11"/>
          <p:cNvSpPr/>
          <p:nvPr/>
        </p:nvSpPr>
        <p:spPr>
          <a:xfrm rot="5400000">
            <a:off x="1762033" y="1895569"/>
            <a:ext cx="222071" cy="4572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Geschweifte Klammer rechts 12"/>
          <p:cNvSpPr/>
          <p:nvPr/>
        </p:nvSpPr>
        <p:spPr>
          <a:xfrm rot="5400000">
            <a:off x="2552336" y="1867430"/>
            <a:ext cx="222071" cy="4572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Geschweifte Klammer rechts 13"/>
          <p:cNvSpPr/>
          <p:nvPr/>
        </p:nvSpPr>
        <p:spPr>
          <a:xfrm rot="5400000">
            <a:off x="2331206" y="1968594"/>
            <a:ext cx="135534" cy="150901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2303594" y="2905346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594" y="2905346"/>
                <a:ext cx="190758" cy="276999"/>
              </a:xfrm>
              <a:prstGeom prst="rect">
                <a:avLst/>
              </a:prstGeom>
              <a:blipFill>
                <a:blip r:embed="rId4"/>
                <a:stretch>
                  <a:fillRect l="-32258" r="-32258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3283858" y="2359520"/>
                <a:ext cx="782201" cy="2873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858" y="2359520"/>
                <a:ext cx="782201" cy="287323"/>
              </a:xfrm>
              <a:prstGeom prst="rect">
                <a:avLst/>
              </a:prstGeom>
              <a:blipFill>
                <a:blip r:embed="rId5"/>
                <a:stretch>
                  <a:fillRect l="-3125" t="-4255" r="-3906" b="-340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Ellipse 19"/>
          <p:cNvSpPr/>
          <p:nvPr/>
        </p:nvSpPr>
        <p:spPr>
          <a:xfrm>
            <a:off x="4265755" y="3833386"/>
            <a:ext cx="153489" cy="22206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2724470" y="3212021"/>
            <a:ext cx="153489" cy="22206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1883466" y="3212591"/>
            <a:ext cx="153489" cy="22206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1749573" y="3272424"/>
                <a:ext cx="1128386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    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573" y="3272424"/>
                <a:ext cx="1128386" cy="283219"/>
              </a:xfrm>
              <a:prstGeom prst="rect">
                <a:avLst/>
              </a:prstGeom>
              <a:blipFill>
                <a:blip r:embed="rId6"/>
                <a:stretch>
                  <a:fillRect l="-4324" t="-4348" r="-216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Geschweifte Klammer rechts 23"/>
          <p:cNvSpPr/>
          <p:nvPr/>
        </p:nvSpPr>
        <p:spPr>
          <a:xfrm rot="5400000">
            <a:off x="1795291" y="3394760"/>
            <a:ext cx="222071" cy="4572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Geschweifte Klammer rechts 24"/>
          <p:cNvSpPr/>
          <p:nvPr/>
        </p:nvSpPr>
        <p:spPr>
          <a:xfrm rot="5400000">
            <a:off x="2585594" y="3366621"/>
            <a:ext cx="222071" cy="4572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Geschweifte Klammer rechts 25"/>
          <p:cNvSpPr/>
          <p:nvPr/>
        </p:nvSpPr>
        <p:spPr>
          <a:xfrm rot="5400000">
            <a:off x="2394161" y="3167710"/>
            <a:ext cx="160965" cy="213459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2356446" y="4430874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6446" y="4430874"/>
                <a:ext cx="190758" cy="276999"/>
              </a:xfrm>
              <a:prstGeom prst="rect">
                <a:avLst/>
              </a:prstGeom>
              <a:blipFill>
                <a:blip r:embed="rId7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3637043" y="3913685"/>
                <a:ext cx="782201" cy="2873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043" y="3913685"/>
                <a:ext cx="782201" cy="287323"/>
              </a:xfrm>
              <a:prstGeom prst="rect">
                <a:avLst/>
              </a:prstGeom>
              <a:blipFill>
                <a:blip r:embed="rId8"/>
                <a:stretch>
                  <a:fillRect l="-3125" t="-4255" r="-3906" b="-319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1123009" y="3924009"/>
                <a:ext cx="2418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009" y="3924009"/>
                <a:ext cx="2418932" cy="276999"/>
              </a:xfrm>
              <a:prstGeom prst="rect">
                <a:avLst/>
              </a:prstGeom>
              <a:blipFill>
                <a:blip r:embed="rId9"/>
                <a:stretch>
                  <a:fillRect l="-504" r="-201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4578073" y="2021120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073" y="2021120"/>
                <a:ext cx="190758" cy="276999"/>
              </a:xfrm>
              <a:prstGeom prst="rect">
                <a:avLst/>
              </a:prstGeom>
              <a:blipFill>
                <a:blip r:embed="rId10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4768831" y="2024638"/>
                <a:ext cx="3638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831" y="2024638"/>
                <a:ext cx="363881" cy="276999"/>
              </a:xfrm>
              <a:prstGeom prst="rect">
                <a:avLst/>
              </a:prstGeom>
              <a:blipFill>
                <a:blip r:embed="rId11"/>
                <a:stretch>
                  <a:fillRect l="-11667" r="-166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5132398" y="2028156"/>
                <a:ext cx="428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398" y="2028156"/>
                <a:ext cx="428002" cy="276999"/>
              </a:xfrm>
              <a:prstGeom prst="rect">
                <a:avLst/>
              </a:prstGeom>
              <a:blipFill>
                <a:blip r:embed="rId12"/>
                <a:stretch>
                  <a:fillRect l="-5714" r="-14286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4706711" y="3443884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711" y="3443884"/>
                <a:ext cx="190758" cy="276999"/>
              </a:xfrm>
              <a:prstGeom prst="rect">
                <a:avLst/>
              </a:prstGeom>
              <a:blipFill>
                <a:blip r:embed="rId13"/>
                <a:stretch>
                  <a:fillRect l="-29032" r="-3225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4897469" y="3447402"/>
                <a:ext cx="3638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469" y="3447402"/>
                <a:ext cx="363881" cy="276999"/>
              </a:xfrm>
              <a:prstGeom prst="rect">
                <a:avLst/>
              </a:prstGeom>
              <a:blipFill>
                <a:blip r:embed="rId14"/>
                <a:stretch>
                  <a:fillRect l="-11667" r="-1666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5261036" y="3450920"/>
                <a:ext cx="4280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036" y="3450920"/>
                <a:ext cx="428001" cy="276999"/>
              </a:xfrm>
              <a:prstGeom prst="rect">
                <a:avLst/>
              </a:prstGeom>
              <a:blipFill>
                <a:blip r:embed="rId15"/>
                <a:stretch>
                  <a:fillRect l="-4286" r="-1428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Gerade Verbindung mit Pfeil 40"/>
          <p:cNvCxnSpPr>
            <a:stCxn id="18" idx="6"/>
            <a:endCxn id="31" idx="0"/>
          </p:cNvCxnSpPr>
          <p:nvPr/>
        </p:nvCxnSpPr>
        <p:spPr>
          <a:xfrm>
            <a:off x="2828325" y="1838937"/>
            <a:ext cx="2122447" cy="18570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19" idx="6"/>
            <a:endCxn id="32" idx="2"/>
          </p:cNvCxnSpPr>
          <p:nvPr/>
        </p:nvCxnSpPr>
        <p:spPr>
          <a:xfrm flipV="1">
            <a:off x="4043037" y="2305155"/>
            <a:ext cx="1303362" cy="11103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21" idx="6"/>
            <a:endCxn id="34" idx="0"/>
          </p:cNvCxnSpPr>
          <p:nvPr/>
        </p:nvCxnSpPr>
        <p:spPr>
          <a:xfrm>
            <a:off x="2877959" y="3323054"/>
            <a:ext cx="2201451" cy="12434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>
            <a:stCxn id="20" idx="6"/>
            <a:endCxn id="35" idx="2"/>
          </p:cNvCxnSpPr>
          <p:nvPr/>
        </p:nvCxnSpPr>
        <p:spPr>
          <a:xfrm flipV="1">
            <a:off x="4419244" y="3727919"/>
            <a:ext cx="1055793" cy="21650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bgerundetes Rechteck 65"/>
          <p:cNvSpPr/>
          <p:nvPr/>
        </p:nvSpPr>
        <p:spPr>
          <a:xfrm>
            <a:off x="109847" y="4701422"/>
            <a:ext cx="5979885" cy="10189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Potenzen mit gleicher Basis können multipliziert werden, indem man die Exponenten addiert und die Basen beibehält.</a:t>
            </a:r>
            <a:endParaRPr lang="de-DE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feld 66"/>
              <p:cNvSpPr txBox="1"/>
              <p:nvPr/>
            </p:nvSpPr>
            <p:spPr>
              <a:xfrm>
                <a:off x="1747657" y="6240670"/>
                <a:ext cx="299107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657" y="6240670"/>
                <a:ext cx="2991075" cy="4924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feld 67"/>
              <p:cNvSpPr txBox="1"/>
              <p:nvPr/>
            </p:nvSpPr>
            <p:spPr>
              <a:xfrm>
                <a:off x="7840901" y="1761197"/>
                <a:ext cx="649088" cy="2873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8" name="Textfeld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901" y="1761197"/>
                <a:ext cx="649088" cy="287323"/>
              </a:xfrm>
              <a:prstGeom prst="rect">
                <a:avLst/>
              </a:prstGeom>
              <a:blipFill>
                <a:blip r:embed="rId17"/>
                <a:stretch>
                  <a:fillRect l="-7477" t="-6383" r="-3738"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feld 68"/>
              <p:cNvSpPr txBox="1"/>
              <p:nvPr/>
            </p:nvSpPr>
            <p:spPr>
              <a:xfrm>
                <a:off x="8558615" y="1599273"/>
                <a:ext cx="538544" cy="5651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615" y="1599273"/>
                <a:ext cx="538544" cy="56515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feld 69"/>
              <p:cNvSpPr txBox="1"/>
              <p:nvPr/>
            </p:nvSpPr>
            <p:spPr>
              <a:xfrm>
                <a:off x="9354916" y="1655540"/>
                <a:ext cx="165269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4916" y="1655540"/>
                <a:ext cx="1652697" cy="5186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Gerader Verbinder 71"/>
          <p:cNvCxnSpPr/>
          <p:nvPr/>
        </p:nvCxnSpPr>
        <p:spPr>
          <a:xfrm flipV="1">
            <a:off x="9918405" y="1974797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/>
          <p:cNvCxnSpPr/>
          <p:nvPr/>
        </p:nvCxnSpPr>
        <p:spPr>
          <a:xfrm flipV="1">
            <a:off x="10204955" y="1622697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r Verbinder 73"/>
          <p:cNvCxnSpPr/>
          <p:nvPr/>
        </p:nvCxnSpPr>
        <p:spPr>
          <a:xfrm flipV="1">
            <a:off x="10186290" y="1974797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r Verbinder 74"/>
          <p:cNvCxnSpPr/>
          <p:nvPr/>
        </p:nvCxnSpPr>
        <p:spPr>
          <a:xfrm flipV="1">
            <a:off x="10514118" y="1622696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r Verbinder 75"/>
          <p:cNvCxnSpPr/>
          <p:nvPr/>
        </p:nvCxnSpPr>
        <p:spPr>
          <a:xfrm flipV="1">
            <a:off x="10499121" y="1974797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/>
          <p:cNvCxnSpPr/>
          <p:nvPr/>
        </p:nvCxnSpPr>
        <p:spPr>
          <a:xfrm flipV="1">
            <a:off x="10836483" y="1604851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feld 78"/>
              <p:cNvSpPr txBox="1"/>
              <p:nvPr/>
            </p:nvSpPr>
            <p:spPr>
              <a:xfrm>
                <a:off x="11210563" y="1783509"/>
                <a:ext cx="589841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9" name="Textfeld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0563" y="1783509"/>
                <a:ext cx="589841" cy="283219"/>
              </a:xfrm>
              <a:prstGeom prst="rect">
                <a:avLst/>
              </a:prstGeom>
              <a:blipFill>
                <a:blip r:embed="rId20"/>
                <a:stretch>
                  <a:fillRect l="-3093" t="-6522" r="-412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feld 79"/>
              <p:cNvSpPr txBox="1"/>
              <p:nvPr/>
            </p:nvSpPr>
            <p:spPr>
              <a:xfrm>
                <a:off x="7845926" y="3448602"/>
                <a:ext cx="649088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0" name="Textfeld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926" y="3448602"/>
                <a:ext cx="649088" cy="283219"/>
              </a:xfrm>
              <a:prstGeom prst="rect">
                <a:avLst/>
              </a:prstGeom>
              <a:blipFill>
                <a:blip r:embed="rId21"/>
                <a:stretch>
                  <a:fillRect l="-7477" t="-6522" r="-373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feld 80"/>
              <p:cNvSpPr txBox="1"/>
              <p:nvPr/>
            </p:nvSpPr>
            <p:spPr>
              <a:xfrm>
                <a:off x="8563640" y="3286678"/>
                <a:ext cx="538544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640" y="3286678"/>
                <a:ext cx="538544" cy="562846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feld 81"/>
              <p:cNvSpPr txBox="1"/>
              <p:nvPr/>
            </p:nvSpPr>
            <p:spPr>
              <a:xfrm>
                <a:off x="9359941" y="3342945"/>
                <a:ext cx="10403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941" y="3342945"/>
                <a:ext cx="1040348" cy="51860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Gerader Verbinder 82"/>
          <p:cNvCxnSpPr/>
          <p:nvPr/>
        </p:nvCxnSpPr>
        <p:spPr>
          <a:xfrm flipV="1">
            <a:off x="9723004" y="3667621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r Verbinder 83"/>
          <p:cNvCxnSpPr/>
          <p:nvPr/>
        </p:nvCxnSpPr>
        <p:spPr>
          <a:xfrm flipV="1">
            <a:off x="9907493" y="3325248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r Verbinder 84"/>
          <p:cNvCxnSpPr/>
          <p:nvPr/>
        </p:nvCxnSpPr>
        <p:spPr>
          <a:xfrm flipV="1">
            <a:off x="10062002" y="3662957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r Verbinder 85"/>
          <p:cNvCxnSpPr/>
          <p:nvPr/>
        </p:nvCxnSpPr>
        <p:spPr>
          <a:xfrm flipV="1">
            <a:off x="10234338" y="3292255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feld 88"/>
              <p:cNvSpPr txBox="1"/>
              <p:nvPr/>
            </p:nvSpPr>
            <p:spPr>
              <a:xfrm>
                <a:off x="10541562" y="3500438"/>
                <a:ext cx="58984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9" name="Textfeld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562" y="3500438"/>
                <a:ext cx="589840" cy="283219"/>
              </a:xfrm>
              <a:prstGeom prst="rect">
                <a:avLst/>
              </a:prstGeom>
              <a:blipFill>
                <a:blip r:embed="rId24"/>
                <a:stretch>
                  <a:fillRect l="-3093" t="-4255" r="-4124"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feld 97"/>
              <p:cNvSpPr txBox="1"/>
              <p:nvPr/>
            </p:nvSpPr>
            <p:spPr>
              <a:xfrm>
                <a:off x="9079675" y="2698288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8" name="Textfeld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675" y="2698288"/>
                <a:ext cx="190758" cy="276999"/>
              </a:xfrm>
              <a:prstGeom prst="rect">
                <a:avLst/>
              </a:prstGeom>
              <a:blipFill>
                <a:blip r:embed="rId25"/>
                <a:stretch>
                  <a:fillRect l="-31250" r="-28125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feld 98"/>
              <p:cNvSpPr txBox="1"/>
              <p:nvPr/>
            </p:nvSpPr>
            <p:spPr>
              <a:xfrm>
                <a:off x="9270433" y="2701806"/>
                <a:ext cx="363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9" name="Textfeld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433" y="2701806"/>
                <a:ext cx="363882" cy="276999"/>
              </a:xfrm>
              <a:prstGeom prst="rect">
                <a:avLst/>
              </a:prstGeom>
              <a:blipFill>
                <a:blip r:embed="rId26"/>
                <a:stretch>
                  <a:fillRect l="-3390" r="-1694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feld 99"/>
              <p:cNvSpPr txBox="1"/>
              <p:nvPr/>
            </p:nvSpPr>
            <p:spPr>
              <a:xfrm>
                <a:off x="9634000" y="2705324"/>
                <a:ext cx="428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0" name="Textfeld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000" y="2705324"/>
                <a:ext cx="428002" cy="276999"/>
              </a:xfrm>
              <a:prstGeom prst="rect">
                <a:avLst/>
              </a:prstGeom>
              <a:blipFill>
                <a:blip r:embed="rId27"/>
                <a:stretch>
                  <a:fillRect l="-4225" r="-1267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feld 100"/>
              <p:cNvSpPr txBox="1"/>
              <p:nvPr/>
            </p:nvSpPr>
            <p:spPr>
              <a:xfrm>
                <a:off x="9079675" y="4280426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1" name="Textfeld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675" y="4280426"/>
                <a:ext cx="190758" cy="276999"/>
              </a:xfrm>
              <a:prstGeom prst="rect">
                <a:avLst/>
              </a:prstGeom>
              <a:blipFill>
                <a:blip r:embed="rId28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feld 101"/>
              <p:cNvSpPr txBox="1"/>
              <p:nvPr/>
            </p:nvSpPr>
            <p:spPr>
              <a:xfrm>
                <a:off x="9270433" y="4283944"/>
                <a:ext cx="3638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2" name="Textfeld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433" y="4283944"/>
                <a:ext cx="363881" cy="276999"/>
              </a:xfrm>
              <a:prstGeom prst="rect">
                <a:avLst/>
              </a:prstGeom>
              <a:blipFill>
                <a:blip r:embed="rId29"/>
                <a:stretch>
                  <a:fillRect l="-3390" r="-1694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Textfeld 102"/>
              <p:cNvSpPr txBox="1"/>
              <p:nvPr/>
            </p:nvSpPr>
            <p:spPr>
              <a:xfrm>
                <a:off x="9634000" y="4287462"/>
                <a:ext cx="4280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3" name="Textfeld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000" y="4287462"/>
                <a:ext cx="428001" cy="276999"/>
              </a:xfrm>
              <a:prstGeom prst="rect">
                <a:avLst/>
              </a:prstGeom>
              <a:blipFill>
                <a:blip r:embed="rId30"/>
                <a:stretch>
                  <a:fillRect l="-4225" r="-1267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5" name="Gerade Verbindung mit Pfeil 104"/>
          <p:cNvCxnSpPr>
            <a:stCxn id="90" idx="5"/>
            <a:endCxn id="98" idx="0"/>
          </p:cNvCxnSpPr>
          <p:nvPr/>
        </p:nvCxnSpPr>
        <p:spPr>
          <a:xfrm>
            <a:off x="8108449" y="1922053"/>
            <a:ext cx="1066605" cy="776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108"/>
          <p:cNvCxnSpPr>
            <a:stCxn id="91" idx="4"/>
            <a:endCxn id="99" idx="0"/>
          </p:cNvCxnSpPr>
          <p:nvPr/>
        </p:nvCxnSpPr>
        <p:spPr>
          <a:xfrm>
            <a:off x="8405996" y="1949079"/>
            <a:ext cx="1046378" cy="752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mit Pfeil 122"/>
          <p:cNvCxnSpPr>
            <a:stCxn id="96" idx="5"/>
            <a:endCxn id="101" idx="0"/>
          </p:cNvCxnSpPr>
          <p:nvPr/>
        </p:nvCxnSpPr>
        <p:spPr>
          <a:xfrm>
            <a:off x="8108448" y="3578949"/>
            <a:ext cx="1066606" cy="701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mit Pfeil 125"/>
          <p:cNvCxnSpPr>
            <a:stCxn id="95" idx="4"/>
            <a:endCxn id="102" idx="0"/>
          </p:cNvCxnSpPr>
          <p:nvPr/>
        </p:nvCxnSpPr>
        <p:spPr>
          <a:xfrm>
            <a:off x="8401608" y="3643562"/>
            <a:ext cx="1050766" cy="640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mit Pfeil 130"/>
          <p:cNvCxnSpPr>
            <a:stCxn id="94" idx="3"/>
          </p:cNvCxnSpPr>
          <p:nvPr/>
        </p:nvCxnSpPr>
        <p:spPr>
          <a:xfrm flipH="1">
            <a:off x="9981929" y="3667500"/>
            <a:ext cx="1005675" cy="619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Abgerundetes Rechteck 134"/>
          <p:cNvSpPr/>
          <p:nvPr/>
        </p:nvSpPr>
        <p:spPr>
          <a:xfrm>
            <a:off x="6148252" y="4706025"/>
            <a:ext cx="5979885" cy="10189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Potenzen mit gleicher Basis können dividiert werden, indem man die Exponenten subtrahiert und die Basen beibehält.</a:t>
            </a:r>
            <a:endParaRPr lang="de-DE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6" name="Textfeld 135"/>
              <p:cNvSpPr txBox="1"/>
              <p:nvPr/>
            </p:nvSpPr>
            <p:spPr>
              <a:xfrm>
                <a:off x="7520177" y="5739558"/>
                <a:ext cx="3864391" cy="9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  <m:r>
                        <a:rPr lang="de-DE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6" name="Textfeld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0177" y="5739558"/>
                <a:ext cx="3864391" cy="946221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7" name="Textfeld 136"/>
              <p:cNvSpPr txBox="1"/>
              <p:nvPr/>
            </p:nvSpPr>
            <p:spPr>
              <a:xfrm>
                <a:off x="10429596" y="6517704"/>
                <a:ext cx="16575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200" b="1" dirty="0" smtClean="0">
                    <a:solidFill>
                      <a:srgbClr val="0070C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de-DE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de-DE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1200" b="1" dirty="0" smtClean="0">
                    <a:solidFill>
                      <a:srgbClr val="0070C0"/>
                    </a:solidFill>
                  </a:rPr>
                  <a:t>darf nicht </a:t>
                </a:r>
                <a14:m>
                  <m:oMath xmlns:m="http://schemas.openxmlformats.org/officeDocument/2006/math">
                    <m:r>
                      <a:rPr lang="de-DE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de-DE" sz="1200" b="1" dirty="0" smtClean="0">
                    <a:solidFill>
                      <a:srgbClr val="0070C0"/>
                    </a:solidFill>
                  </a:rPr>
                  <a:t> sein!)</a:t>
                </a:r>
                <a:endParaRPr lang="de-DE" sz="1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7" name="Textfeld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9596" y="6517704"/>
                <a:ext cx="1657505" cy="276999"/>
              </a:xfrm>
              <a:prstGeom prst="rect">
                <a:avLst/>
              </a:prstGeom>
              <a:blipFill>
                <a:blip r:embed="rId32"/>
                <a:stretch>
                  <a:fillRect l="-368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77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2" grpId="0" animBg="1"/>
      <p:bldP spid="91" grpId="0" animBg="1"/>
      <p:bldP spid="90" grpId="0" animBg="1"/>
      <p:bldP spid="19" grpId="0" animBg="1"/>
      <p:bldP spid="18" grpId="0" animBg="1"/>
      <p:bldP spid="17" grpId="0" animBg="1"/>
      <p:bldP spid="4" grpId="0"/>
      <p:bldP spid="5" grpId="0" animBg="1"/>
      <p:bldP spid="6" grpId="0" animBg="1"/>
      <p:bldP spid="7" grpId="0" animBg="1"/>
      <p:bldP spid="9" grpId="0" animBg="1"/>
      <p:bldP spid="10" grpId="0"/>
      <p:bldP spid="11" grpId="0"/>
      <p:bldP spid="12" grpId="0" animBg="1"/>
      <p:bldP spid="13" grpId="0" animBg="1"/>
      <p:bldP spid="14" grpId="0" animBg="1"/>
      <p:bldP spid="15" grpId="0"/>
      <p:bldP spid="16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66" grpId="0" animBg="1"/>
      <p:bldP spid="67" grpId="0"/>
      <p:bldP spid="68" grpId="0"/>
      <p:bldP spid="69" grpId="0"/>
      <p:bldP spid="70" grpId="0"/>
      <p:bldP spid="79" grpId="0"/>
      <p:bldP spid="80" grpId="0"/>
      <p:bldP spid="81" grpId="0"/>
      <p:bldP spid="82" grpId="0"/>
      <p:bldP spid="89" grpId="0"/>
      <p:bldP spid="98" grpId="0"/>
      <p:bldP spid="99" grpId="0"/>
      <p:bldP spid="100" grpId="0"/>
      <p:bldP spid="101" grpId="0"/>
      <p:bldP spid="102" grpId="0"/>
      <p:bldP spid="103" grpId="0"/>
      <p:bldP spid="135" grpId="0" animBg="1"/>
      <p:bldP spid="136" grpId="0"/>
      <p:bldP spid="1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Ellipse 102"/>
          <p:cNvSpPr/>
          <p:nvPr/>
        </p:nvSpPr>
        <p:spPr>
          <a:xfrm>
            <a:off x="10906974" y="899794"/>
            <a:ext cx="1203821" cy="1160606"/>
          </a:xfrm>
          <a:prstGeom prst="ellipse">
            <a:avLst/>
          </a:prstGeom>
          <a:solidFill>
            <a:srgbClr val="FF66C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/>
          <p:cNvSpPr/>
          <p:nvPr/>
        </p:nvSpPr>
        <p:spPr>
          <a:xfrm>
            <a:off x="3026962" y="3784395"/>
            <a:ext cx="153489" cy="222065"/>
          </a:xfrm>
          <a:prstGeom prst="ellipse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 Verbindung mit Pfeil 38"/>
          <p:cNvCxnSpPr>
            <a:stCxn id="16" idx="3"/>
            <a:endCxn id="25" idx="3"/>
          </p:cNvCxnSpPr>
          <p:nvPr/>
        </p:nvCxnSpPr>
        <p:spPr>
          <a:xfrm flipH="1">
            <a:off x="1805585" y="2247087"/>
            <a:ext cx="1211988" cy="43046"/>
          </a:xfrm>
          <a:prstGeom prst="straightConnector1">
            <a:avLst/>
          </a:prstGeom>
          <a:ln>
            <a:solidFill>
              <a:srgbClr val="66FF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2319477" y="2754228"/>
            <a:ext cx="153489" cy="222065"/>
          </a:xfrm>
          <a:prstGeom prst="ellipse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2098743" y="2823887"/>
            <a:ext cx="153489" cy="222065"/>
          </a:xfrm>
          <a:prstGeom prst="ellipse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2995095" y="2057543"/>
            <a:ext cx="153489" cy="222065"/>
          </a:xfrm>
          <a:prstGeom prst="ellipse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2357786" y="1077152"/>
            <a:ext cx="153489" cy="222065"/>
          </a:xfrm>
          <a:prstGeom prst="ellipse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2128251" y="1155115"/>
            <a:ext cx="153489" cy="222065"/>
          </a:xfrm>
          <a:prstGeom prst="ellipse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1435463" y="352297"/>
            <a:ext cx="3317966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Potenzieren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68366" y="1155115"/>
            <a:ext cx="1267097" cy="31350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1895393" y="1094226"/>
                <a:ext cx="619207" cy="374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393" y="1094226"/>
                <a:ext cx="619207" cy="374398"/>
              </a:xfrm>
              <a:prstGeom prst="rect">
                <a:avLst/>
              </a:prstGeom>
              <a:blipFill>
                <a:blip r:embed="rId2"/>
                <a:stretch>
                  <a:fillRect r="-3922" b="-16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552337" y="1155974"/>
                <a:ext cx="2045368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337" y="1155974"/>
                <a:ext cx="2045368" cy="312650"/>
              </a:xfrm>
              <a:prstGeom prst="rect">
                <a:avLst/>
              </a:prstGeom>
              <a:blipFill>
                <a:blip r:embed="rId3"/>
                <a:stretch>
                  <a:fillRect l="-896" b="-19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2552337" y="1648624"/>
                <a:ext cx="25849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337" y="1648624"/>
                <a:ext cx="2584938" cy="276999"/>
              </a:xfrm>
              <a:prstGeom prst="rect">
                <a:avLst/>
              </a:prstGeom>
              <a:blipFill>
                <a:blip r:embed="rId4"/>
                <a:stretch>
                  <a:fillRect l="-70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2574260" y="2105623"/>
                <a:ext cx="58984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260" y="2105623"/>
                <a:ext cx="589840" cy="283219"/>
              </a:xfrm>
              <a:prstGeom prst="rect">
                <a:avLst/>
              </a:prstGeom>
              <a:blipFill>
                <a:blip r:embed="rId5"/>
                <a:stretch>
                  <a:fillRect l="-3093" t="-4255" r="-4124"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1865884" y="2780827"/>
                <a:ext cx="619208" cy="374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  <m:sup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84" y="2780827"/>
                <a:ext cx="619208" cy="374398"/>
              </a:xfrm>
              <a:prstGeom prst="rect">
                <a:avLst/>
              </a:prstGeom>
              <a:blipFill>
                <a:blip r:embed="rId6"/>
                <a:stretch>
                  <a:fillRect r="-3922" b="-16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2552337" y="2853397"/>
                <a:ext cx="1421287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337" y="2853397"/>
                <a:ext cx="1421287" cy="312650"/>
              </a:xfrm>
              <a:prstGeom prst="rect">
                <a:avLst/>
              </a:prstGeom>
              <a:blipFill>
                <a:blip r:embed="rId7"/>
                <a:stretch>
                  <a:fillRect l="-1717" b="-39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2552337" y="3346047"/>
                <a:ext cx="31227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337" y="3346047"/>
                <a:ext cx="3122713" cy="276999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2574260" y="3803046"/>
                <a:ext cx="58984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260" y="3803046"/>
                <a:ext cx="589840" cy="283219"/>
              </a:xfrm>
              <a:prstGeom prst="rect">
                <a:avLst/>
              </a:prstGeom>
              <a:blipFill>
                <a:blip r:embed="rId9"/>
                <a:stretch>
                  <a:fillRect l="-3093" t="-4348" r="-412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823258" y="2181206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258" y="2181206"/>
                <a:ext cx="190758" cy="276999"/>
              </a:xfrm>
              <a:prstGeom prst="rect">
                <a:avLst/>
              </a:prstGeom>
              <a:blipFill>
                <a:blip r:embed="rId10"/>
                <a:stretch>
                  <a:fillRect l="-29032" r="-3225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1014016" y="2184724"/>
                <a:ext cx="307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016" y="2184724"/>
                <a:ext cx="307777" cy="276999"/>
              </a:xfrm>
              <a:prstGeom prst="rect">
                <a:avLst/>
              </a:prstGeom>
              <a:blipFill>
                <a:blip r:embed="rId11"/>
                <a:stretch>
                  <a:fillRect l="-5882" r="-1764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1377583" y="2151633"/>
                <a:ext cx="428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583" y="2151633"/>
                <a:ext cx="428002" cy="276999"/>
              </a:xfrm>
              <a:prstGeom prst="rect">
                <a:avLst/>
              </a:prstGeom>
              <a:blipFill>
                <a:blip r:embed="rId12"/>
                <a:stretch>
                  <a:fillRect l="-5714" r="-1285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918690" y="4292801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690" y="4292801"/>
                <a:ext cx="190758" cy="276999"/>
              </a:xfrm>
              <a:prstGeom prst="rect">
                <a:avLst/>
              </a:prstGeom>
              <a:blipFill>
                <a:blip r:embed="rId13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1109448" y="4296319"/>
                <a:ext cx="307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448" y="4296319"/>
                <a:ext cx="307777" cy="276999"/>
              </a:xfrm>
              <a:prstGeom prst="rect">
                <a:avLst/>
              </a:prstGeom>
              <a:blipFill>
                <a:blip r:embed="rId14"/>
                <a:stretch>
                  <a:fillRect l="-6000" r="-18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1473015" y="4299837"/>
                <a:ext cx="4280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015" y="4299837"/>
                <a:ext cx="428001" cy="276999"/>
              </a:xfrm>
              <a:prstGeom prst="rect">
                <a:avLst/>
              </a:prstGeom>
              <a:blipFill>
                <a:blip r:embed="rId15"/>
                <a:stretch>
                  <a:fillRect l="-5714" r="-1285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Gerade Verbindung mit Pfeil 29"/>
          <p:cNvCxnSpPr>
            <a:stCxn id="14" idx="4"/>
            <a:endCxn id="23" idx="0"/>
          </p:cNvCxnSpPr>
          <p:nvPr/>
        </p:nvCxnSpPr>
        <p:spPr>
          <a:xfrm flipH="1">
            <a:off x="918637" y="1377180"/>
            <a:ext cx="1286359" cy="804026"/>
          </a:xfrm>
          <a:prstGeom prst="straightConnector1">
            <a:avLst/>
          </a:prstGeom>
          <a:ln>
            <a:solidFill>
              <a:srgbClr val="66FF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15" idx="3"/>
            <a:endCxn id="24" idx="0"/>
          </p:cNvCxnSpPr>
          <p:nvPr/>
        </p:nvCxnSpPr>
        <p:spPr>
          <a:xfrm flipH="1">
            <a:off x="1167905" y="1266696"/>
            <a:ext cx="1212359" cy="918028"/>
          </a:xfrm>
          <a:prstGeom prst="straightConnector1">
            <a:avLst/>
          </a:prstGeom>
          <a:ln>
            <a:solidFill>
              <a:srgbClr val="66FF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stCxn id="17" idx="4"/>
            <a:endCxn id="26" idx="0"/>
          </p:cNvCxnSpPr>
          <p:nvPr/>
        </p:nvCxnSpPr>
        <p:spPr>
          <a:xfrm flipH="1">
            <a:off x="1014069" y="3045952"/>
            <a:ext cx="1161419" cy="1246849"/>
          </a:xfrm>
          <a:prstGeom prst="straightConnector1">
            <a:avLst/>
          </a:prstGeom>
          <a:ln>
            <a:solidFill>
              <a:srgbClr val="66FF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18" idx="4"/>
            <a:endCxn id="27" idx="0"/>
          </p:cNvCxnSpPr>
          <p:nvPr/>
        </p:nvCxnSpPr>
        <p:spPr>
          <a:xfrm flipH="1">
            <a:off x="1263337" y="2976293"/>
            <a:ext cx="1132885" cy="1320026"/>
          </a:xfrm>
          <a:prstGeom prst="straightConnector1">
            <a:avLst/>
          </a:prstGeom>
          <a:ln>
            <a:solidFill>
              <a:srgbClr val="66FF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>
            <a:endCxn id="28" idx="3"/>
          </p:cNvCxnSpPr>
          <p:nvPr/>
        </p:nvCxnSpPr>
        <p:spPr>
          <a:xfrm flipH="1">
            <a:off x="1901016" y="4006460"/>
            <a:ext cx="1162840" cy="431877"/>
          </a:xfrm>
          <a:prstGeom prst="straightConnector1">
            <a:avLst/>
          </a:prstGeom>
          <a:ln>
            <a:solidFill>
              <a:srgbClr val="66FF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bgerundetes Rechteck 58"/>
          <p:cNvSpPr/>
          <p:nvPr/>
        </p:nvSpPr>
        <p:spPr>
          <a:xfrm>
            <a:off x="116115" y="4700263"/>
            <a:ext cx="5979885" cy="1018986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Potenzen werden potenziert, indem man die Exponenten multipliziert.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1591584" y="6101903"/>
                <a:ext cx="2645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00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3200" b="1" i="1" smtClean="0">
                                      <a:solidFill>
                                        <a:srgbClr val="00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3200" b="1" i="1" smtClean="0">
                                      <a:solidFill>
                                        <a:srgbClr val="00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de-DE" sz="3200" b="1" i="1" smtClean="0">
                                      <a:solidFill>
                                        <a:srgbClr val="00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584" y="6101903"/>
                <a:ext cx="2645981" cy="4924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bgerundetes Rechteck 63"/>
          <p:cNvSpPr/>
          <p:nvPr/>
        </p:nvSpPr>
        <p:spPr>
          <a:xfrm>
            <a:off x="6633742" y="349026"/>
            <a:ext cx="4911634" cy="352697"/>
          </a:xfrm>
          <a:prstGeom prst="round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Potenzen mit negativem Exponenten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5" name="Abgerundetes Rechteck 64"/>
          <p:cNvSpPr/>
          <p:nvPr/>
        </p:nvSpPr>
        <p:spPr>
          <a:xfrm>
            <a:off x="6130818" y="1285308"/>
            <a:ext cx="1267097" cy="313509"/>
          </a:xfrm>
          <a:prstGeom prst="round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Beispiele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feld 68"/>
              <p:cNvSpPr txBox="1"/>
              <p:nvPr/>
            </p:nvSpPr>
            <p:spPr>
              <a:xfrm>
                <a:off x="7856201" y="1282908"/>
                <a:ext cx="649088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201" y="1282908"/>
                <a:ext cx="649088" cy="283219"/>
              </a:xfrm>
              <a:prstGeom prst="rect">
                <a:avLst/>
              </a:prstGeom>
              <a:blipFill>
                <a:blip r:embed="rId17"/>
                <a:stretch>
                  <a:fillRect l="-8491" t="-4255" r="-4717"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feld 69"/>
              <p:cNvSpPr txBox="1"/>
              <p:nvPr/>
            </p:nvSpPr>
            <p:spPr>
              <a:xfrm>
                <a:off x="8585833" y="1120695"/>
                <a:ext cx="538544" cy="5651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833" y="1120695"/>
                <a:ext cx="538544" cy="56515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feld 70"/>
              <p:cNvSpPr txBox="1"/>
              <p:nvPr/>
            </p:nvSpPr>
            <p:spPr>
              <a:xfrm>
                <a:off x="9264823" y="1141622"/>
                <a:ext cx="134652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4823" y="1141622"/>
                <a:ext cx="1346522" cy="5186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Gerader Verbinder 71"/>
          <p:cNvCxnSpPr/>
          <p:nvPr/>
        </p:nvCxnSpPr>
        <p:spPr>
          <a:xfrm flipV="1">
            <a:off x="9529923" y="1450573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/>
          <p:cNvCxnSpPr/>
          <p:nvPr/>
        </p:nvCxnSpPr>
        <p:spPr>
          <a:xfrm flipV="1">
            <a:off x="9806072" y="1468802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r Verbinder 73"/>
          <p:cNvCxnSpPr/>
          <p:nvPr/>
        </p:nvCxnSpPr>
        <p:spPr>
          <a:xfrm flipV="1">
            <a:off x="9806072" y="1141622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r Verbinder 75"/>
          <p:cNvCxnSpPr/>
          <p:nvPr/>
        </p:nvCxnSpPr>
        <p:spPr>
          <a:xfrm flipV="1">
            <a:off x="10126282" y="1095325"/>
            <a:ext cx="184331" cy="2769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feld 77"/>
              <p:cNvSpPr txBox="1"/>
              <p:nvPr/>
            </p:nvSpPr>
            <p:spPr>
              <a:xfrm>
                <a:off x="10703163" y="1143915"/>
                <a:ext cx="58984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8" name="Textfeld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3163" y="1143915"/>
                <a:ext cx="589840" cy="51860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feld 78"/>
              <p:cNvSpPr txBox="1"/>
              <p:nvPr/>
            </p:nvSpPr>
            <p:spPr>
              <a:xfrm>
                <a:off x="11350953" y="1283599"/>
                <a:ext cx="71167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9" name="Textfeld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0953" y="1283599"/>
                <a:ext cx="711670" cy="283219"/>
              </a:xfrm>
              <a:prstGeom prst="rect">
                <a:avLst/>
              </a:prstGeom>
              <a:blipFill>
                <a:blip r:embed="rId21"/>
                <a:stretch>
                  <a:fillRect l="-2564" t="-6522" r="-341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Abgerundetes Rechteck 101"/>
          <p:cNvSpPr/>
          <p:nvPr/>
        </p:nvSpPr>
        <p:spPr>
          <a:xfrm>
            <a:off x="6130818" y="2180303"/>
            <a:ext cx="5979885" cy="1018986"/>
          </a:xfrm>
          <a:prstGeom prst="round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Potenzen mit negativem Exponenten lassen sich als Umkehrbruch der Potenz mit positivem Exponenten schreiben, wobei hier der Exponent positiv wird.</a:t>
            </a:r>
            <a:endParaRPr lang="de-DE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Textfeld 103"/>
              <p:cNvSpPr txBox="1"/>
              <p:nvPr/>
            </p:nvSpPr>
            <p:spPr>
              <a:xfrm>
                <a:off x="8152668" y="3292347"/>
                <a:ext cx="1866729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3200" b="1" dirty="0">
                  <a:solidFill>
                    <a:srgbClr val="CC0099"/>
                  </a:solidFill>
                </a:endParaRPr>
              </a:p>
            </p:txBody>
          </p:sp>
        </mc:Choice>
        <mc:Fallback>
          <p:sp>
            <p:nvSpPr>
              <p:cNvPr id="104" name="Textfeld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668" y="3292347"/>
                <a:ext cx="1866729" cy="92519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5" name="Abgerundetes Rechteck 104"/>
              <p:cNvSpPr/>
              <p:nvPr/>
            </p:nvSpPr>
            <p:spPr>
              <a:xfrm>
                <a:off x="6664943" y="4709388"/>
                <a:ext cx="4911634" cy="35269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 smtClean="0">
                    <a:solidFill>
                      <a:schemeClr val="tx1"/>
                    </a:solidFill>
                  </a:rPr>
                  <a:t>Besondere Potenzregel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5" name="Abgerundetes Rechteck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943" y="4709388"/>
                <a:ext cx="4911634" cy="352697"/>
              </a:xfrm>
              <a:prstGeom prst="roundRect">
                <a:avLst/>
              </a:prstGeom>
              <a:blipFill>
                <a:blip r:embed="rId23"/>
                <a:stretch>
                  <a:fillRect t="-11864" b="-3728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feld 105"/>
              <p:cNvSpPr txBox="1"/>
              <p:nvPr/>
            </p:nvSpPr>
            <p:spPr>
              <a:xfrm>
                <a:off x="6830003" y="5719249"/>
                <a:ext cx="204626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06" name="Textfeld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003" y="5719249"/>
                <a:ext cx="2046266" cy="5035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Textfeld 106"/>
              <p:cNvSpPr txBox="1"/>
              <p:nvPr/>
            </p:nvSpPr>
            <p:spPr>
              <a:xfrm>
                <a:off x="9092180" y="5497937"/>
                <a:ext cx="1068819" cy="9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32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07" name="Textfeld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2180" y="5497937"/>
                <a:ext cx="1068819" cy="94622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feld 107"/>
              <p:cNvSpPr txBox="1"/>
              <p:nvPr/>
            </p:nvSpPr>
            <p:spPr>
              <a:xfrm>
                <a:off x="10458048" y="5741083"/>
                <a:ext cx="7584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32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08" name="Textfeld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048" y="5741083"/>
                <a:ext cx="758413" cy="49244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4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43" grpId="0" animBg="1"/>
      <p:bldP spid="18" grpId="0" animBg="1"/>
      <p:bldP spid="17" grpId="0" animBg="1"/>
      <p:bldP spid="16" grpId="0" animBg="1"/>
      <p:bldP spid="15" grpId="0" animBg="1"/>
      <p:bldP spid="14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23" grpId="0"/>
      <p:bldP spid="24" grpId="0"/>
      <p:bldP spid="25" grpId="0"/>
      <p:bldP spid="26" grpId="0"/>
      <p:bldP spid="27" grpId="0"/>
      <p:bldP spid="28" grpId="0"/>
      <p:bldP spid="59" grpId="0" animBg="1"/>
      <p:bldP spid="63" grpId="0"/>
      <p:bldP spid="64" grpId="0" animBg="1"/>
      <p:bldP spid="65" grpId="0" animBg="1"/>
      <p:bldP spid="69" grpId="0"/>
      <p:bldP spid="70" grpId="0"/>
      <p:bldP spid="71" grpId="0"/>
      <p:bldP spid="78" grpId="0"/>
      <p:bldP spid="79" grpId="0"/>
      <p:bldP spid="102" grpId="0" animBg="1"/>
      <p:bldP spid="104" grpId="0"/>
      <p:bldP spid="105" grpId="0" animBg="1"/>
      <p:bldP spid="106" grpId="0"/>
      <p:bldP spid="107" grpId="0"/>
      <p:bldP spid="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37625" y="168812"/>
            <a:ext cx="11605846" cy="53457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Potenzgesetze für Potenzen mit gleichen Basen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97280" y="1399177"/>
            <a:ext cx="3317966" cy="35269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Multiplikation</a:t>
            </a:r>
            <a:endParaRPr lang="de-DE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7051178" y="1329303"/>
                <a:ext cx="299107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178" y="1329303"/>
                <a:ext cx="2991075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gerundetes Rechteck 6"/>
          <p:cNvSpPr/>
          <p:nvPr/>
        </p:nvSpPr>
        <p:spPr>
          <a:xfrm>
            <a:off x="1397280" y="2447666"/>
            <a:ext cx="3317966" cy="35269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Division</a:t>
            </a:r>
            <a:endParaRPr lang="de-DE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6614519" y="2115967"/>
                <a:ext cx="3864391" cy="9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  <m:r>
                        <a:rPr lang="de-DE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519" y="2115967"/>
                <a:ext cx="3864391" cy="9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11019244" y="2596500"/>
                <a:ext cx="9242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200" b="1" dirty="0">
                    <a:solidFill>
                      <a:srgbClr val="0070C0"/>
                    </a:solidFill>
                  </a:rPr>
                  <a:t>,</a:t>
                </a:r>
                <a:r>
                  <a:rPr lang="de-DE" sz="1200" b="1" dirty="0" smtClean="0">
                    <a:solidFill>
                      <a:srgbClr val="0070C0"/>
                    </a:solidFill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1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de-DE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de-DE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de-DE" sz="1200" b="1" dirty="0" smtClean="0">
                    <a:solidFill>
                      <a:srgbClr val="0070C0"/>
                    </a:solidFill>
                  </a:rPr>
                  <a:t> </a:t>
                </a:r>
                <a:endParaRPr lang="de-DE" sz="1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9244" y="2596500"/>
                <a:ext cx="924227" cy="276999"/>
              </a:xfrm>
              <a:prstGeom prst="rect">
                <a:avLst/>
              </a:prstGeom>
              <a:blipFill>
                <a:blip r:embed="rId4"/>
                <a:stretch>
                  <a:fillRect l="-662" t="-2222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1397280" y="3496155"/>
            <a:ext cx="3317966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Potenzieren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7051178" y="3356409"/>
                <a:ext cx="26459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00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3200" b="1" i="1" smtClean="0">
                                      <a:solidFill>
                                        <a:srgbClr val="00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3200" b="1" i="1" smtClean="0">
                                      <a:solidFill>
                                        <a:srgbClr val="00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de-DE" sz="3200" b="1" i="1" smtClean="0">
                                      <a:solidFill>
                                        <a:srgbClr val="00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32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178" y="3356409"/>
                <a:ext cx="2645981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bgerundetes Rechteck 11"/>
          <p:cNvSpPr/>
          <p:nvPr/>
        </p:nvSpPr>
        <p:spPr>
          <a:xfrm>
            <a:off x="600446" y="4544644"/>
            <a:ext cx="4911634" cy="352697"/>
          </a:xfrm>
          <a:prstGeom prst="round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Potenzen mit negativem Exponenten</a:t>
            </a:r>
            <a:endParaRPr lang="de-DE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7440803" y="4143073"/>
                <a:ext cx="1866729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3200" b="1" dirty="0">
                  <a:solidFill>
                    <a:srgbClr val="CC0099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0803" y="4143073"/>
                <a:ext cx="1866729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Abgerundetes Rechteck 13"/>
              <p:cNvSpPr/>
              <p:nvPr/>
            </p:nvSpPr>
            <p:spPr>
              <a:xfrm>
                <a:off x="600446" y="5593133"/>
                <a:ext cx="4911634" cy="35269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 smtClean="0">
                    <a:solidFill>
                      <a:schemeClr val="tx1"/>
                    </a:solidFill>
                  </a:rPr>
                  <a:t>Besondere Potenzregel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de-DE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Abgerundetes 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46" y="5593133"/>
                <a:ext cx="4911634" cy="352697"/>
              </a:xfrm>
              <a:prstGeom prst="roundRect">
                <a:avLst/>
              </a:prstGeom>
              <a:blipFill>
                <a:blip r:embed="rId7"/>
                <a:stretch>
                  <a:fillRect t="-11864" b="-3728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7712223" y="5517681"/>
                <a:ext cx="1323888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32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2223" y="5517681"/>
                <a:ext cx="1323888" cy="5035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62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Breitbild</PresentationFormat>
  <Paragraphs>81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17</cp:revision>
  <dcterms:created xsi:type="dcterms:W3CDTF">2020-04-09T08:47:09Z</dcterms:created>
  <dcterms:modified xsi:type="dcterms:W3CDTF">2020-04-09T10:40:12Z</dcterms:modified>
</cp:coreProperties>
</file>