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73" d="100"/>
          <a:sy n="73" d="100"/>
        </p:scale>
        <p:origin x="618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FEB86-5A84-4F27-BF6B-940F71EEF3C4}" type="datetimeFigureOut">
              <a:rPr lang="de-DE" smtClean="0"/>
              <a:t>14.04.2020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E4B5A-D49B-4CA5-9E40-93CA62B88C4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831982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FEB86-5A84-4F27-BF6B-940F71EEF3C4}" type="datetimeFigureOut">
              <a:rPr lang="de-DE" smtClean="0"/>
              <a:t>14.04.2020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E4B5A-D49B-4CA5-9E40-93CA62B88C4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606688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FEB86-5A84-4F27-BF6B-940F71EEF3C4}" type="datetimeFigureOut">
              <a:rPr lang="de-DE" smtClean="0"/>
              <a:t>14.04.2020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E4B5A-D49B-4CA5-9E40-93CA62B88C4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583323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FEB86-5A84-4F27-BF6B-940F71EEF3C4}" type="datetimeFigureOut">
              <a:rPr lang="de-DE" smtClean="0"/>
              <a:t>14.04.2020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E4B5A-D49B-4CA5-9E40-93CA62B88C4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429899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FEB86-5A84-4F27-BF6B-940F71EEF3C4}" type="datetimeFigureOut">
              <a:rPr lang="de-DE" smtClean="0"/>
              <a:t>14.04.2020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E4B5A-D49B-4CA5-9E40-93CA62B88C4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74375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FEB86-5A84-4F27-BF6B-940F71EEF3C4}" type="datetimeFigureOut">
              <a:rPr lang="de-DE" smtClean="0"/>
              <a:t>14.04.2020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E4B5A-D49B-4CA5-9E40-93CA62B88C4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555813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FEB86-5A84-4F27-BF6B-940F71EEF3C4}" type="datetimeFigureOut">
              <a:rPr lang="de-DE" smtClean="0"/>
              <a:t>14.04.2020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E4B5A-D49B-4CA5-9E40-93CA62B88C4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851375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FEB86-5A84-4F27-BF6B-940F71EEF3C4}" type="datetimeFigureOut">
              <a:rPr lang="de-DE" smtClean="0"/>
              <a:t>14.04.2020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E4B5A-D49B-4CA5-9E40-93CA62B88C4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575392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FEB86-5A84-4F27-BF6B-940F71EEF3C4}" type="datetimeFigureOut">
              <a:rPr lang="de-DE" smtClean="0"/>
              <a:t>14.04.2020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E4B5A-D49B-4CA5-9E40-93CA62B88C4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956417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FEB86-5A84-4F27-BF6B-940F71EEF3C4}" type="datetimeFigureOut">
              <a:rPr lang="de-DE" smtClean="0"/>
              <a:t>14.04.2020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E4B5A-D49B-4CA5-9E40-93CA62B88C4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541775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FEB86-5A84-4F27-BF6B-940F71EEF3C4}" type="datetimeFigureOut">
              <a:rPr lang="de-DE" smtClean="0"/>
              <a:t>14.04.2020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E4B5A-D49B-4CA5-9E40-93CA62B88C4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830970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6FEB86-5A84-4F27-BF6B-940F71EEF3C4}" type="datetimeFigureOut">
              <a:rPr lang="de-DE" smtClean="0"/>
              <a:t>14.04.2020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6E4B5A-D49B-4CA5-9E40-93CA62B88C4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4040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18" Type="http://schemas.openxmlformats.org/officeDocument/2006/relationships/image" Target="../media/image1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2930742" y="0"/>
            <a:ext cx="633051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5400" b="1" cap="none" spc="0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Potenzen als Wurzeln</a:t>
            </a:r>
            <a:endParaRPr lang="de-DE" sz="5400" b="1" cap="none" spc="0" dirty="0">
              <a:ln w="0"/>
              <a:gradFill>
                <a:gsLst>
                  <a:gs pos="0">
                    <a:schemeClr val="accent5">
                      <a:lumMod val="50000"/>
                    </a:schemeClr>
                  </a:gs>
                  <a:gs pos="50000">
                    <a:schemeClr val="accent5"/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5400000"/>
              </a:gradFill>
              <a:effectLst>
                <a:reflection blurRad="6350" stA="53000" endA="300" endPos="35500" dir="5400000" sy="-90000" algn="bl" rotWithShape="0"/>
              </a:effectLst>
            </a:endParaRPr>
          </a:p>
        </p:txBody>
      </p:sp>
      <p:sp>
        <p:nvSpPr>
          <p:cNvPr id="5" name="Abgerundetes Rechteck 4"/>
          <p:cNvSpPr/>
          <p:nvPr/>
        </p:nvSpPr>
        <p:spPr>
          <a:xfrm>
            <a:off x="216595" y="1285475"/>
            <a:ext cx="1711234" cy="287383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Wir wissen…</a:t>
            </a:r>
            <a:endParaRPr lang="de-DE" b="1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feld 5"/>
              <p:cNvSpPr txBox="1"/>
              <p:nvPr/>
            </p:nvSpPr>
            <p:spPr>
              <a:xfrm>
                <a:off x="2713104" y="1228233"/>
                <a:ext cx="1421223" cy="37766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𝟏𝟐𝟓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= </m:t>
                      </m:r>
                      <m:sSup>
                        <m:sSupPr>
                          <m:ctrlPr>
                            <a:rPr lang="de-DE" sz="24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𝟓</m:t>
                          </m:r>
                        </m:e>
                        <m:sup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</m:sup>
                      </m:sSup>
                    </m:oMath>
                  </m:oMathPara>
                </a14:m>
                <a:endParaRPr lang="de-DE" sz="2400" b="1" dirty="0"/>
              </a:p>
            </p:txBody>
          </p:sp>
        </mc:Choice>
        <mc:Fallback>
          <p:sp>
            <p:nvSpPr>
              <p:cNvPr id="6" name="Textfeld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13104" y="1228233"/>
                <a:ext cx="1421223" cy="377667"/>
              </a:xfrm>
              <a:prstGeom prst="rect">
                <a:avLst/>
              </a:prstGeom>
              <a:blipFill>
                <a:blip r:embed="rId2"/>
                <a:stretch>
                  <a:fillRect l="-4721" r="-1717" b="-9677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feld 6"/>
          <p:cNvSpPr txBox="1"/>
          <p:nvPr/>
        </p:nvSpPr>
        <p:spPr>
          <a:xfrm>
            <a:off x="4675155" y="1236568"/>
            <a:ext cx="6066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bzw.</a:t>
            </a:r>
            <a:endParaRPr lang="de-DE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feld 7"/>
              <p:cNvSpPr txBox="1"/>
              <p:nvPr/>
            </p:nvSpPr>
            <p:spPr>
              <a:xfrm>
                <a:off x="5822624" y="1183220"/>
                <a:ext cx="1443024" cy="42268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ctrlPr>
                            <a:rPr lang="de-DE" sz="2400" b="1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>
                          <m:r>
                            <m:rPr>
                              <m:brk m:alnAt="7"/>
                            </m:rP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</m:deg>
                        <m:e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𝟏𝟐𝟓</m:t>
                          </m:r>
                        </m:e>
                      </m:rad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𝟓</m:t>
                      </m:r>
                    </m:oMath>
                  </m:oMathPara>
                </a14:m>
                <a:endParaRPr lang="de-DE" sz="2400" b="1" dirty="0"/>
              </a:p>
            </p:txBody>
          </p:sp>
        </mc:Choice>
        <mc:Fallback>
          <p:sp>
            <p:nvSpPr>
              <p:cNvPr id="8" name="Textfeld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22624" y="1183220"/>
                <a:ext cx="1443024" cy="42268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Abgerundetes Rechteck 9"/>
          <p:cNvSpPr/>
          <p:nvPr/>
        </p:nvSpPr>
        <p:spPr>
          <a:xfrm>
            <a:off x="216595" y="1887472"/>
            <a:ext cx="1711234" cy="355032"/>
          </a:xfrm>
          <a:prstGeom prst="roundRect">
            <a:avLst/>
          </a:prstGeom>
          <a:solidFill>
            <a:srgbClr val="00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nun…</a:t>
            </a:r>
            <a:endParaRPr lang="de-DE" b="1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xtfeld 10"/>
              <p:cNvSpPr txBox="1"/>
              <p:nvPr/>
            </p:nvSpPr>
            <p:spPr>
              <a:xfrm>
                <a:off x="2642316" y="1793698"/>
                <a:ext cx="2230802" cy="49379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de-DE" sz="24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de-DE" sz="2400" b="1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ad>
                                <m:radPr>
                                  <m:ctrlPr>
                                    <a:rPr lang="de-DE" sz="2400" b="1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>
                                  <m:r>
                                    <m:rPr>
                                      <m:brk m:alnAt="7"/>
                                    </m:rPr>
                                    <a:rPr lang="de-DE" sz="2400" b="1" i="1" smtClean="0">
                                      <a:latin typeface="Cambria Math" panose="02040503050406030204" pitchFamily="18" charset="0"/>
                                    </a:rPr>
                                    <m:t>𝟑</m:t>
                                  </m:r>
                                </m:deg>
                                <m:e>
                                  <m:r>
                                    <a:rPr lang="de-DE" sz="2400" b="1" i="1" smtClean="0">
                                      <a:latin typeface="Cambria Math" panose="02040503050406030204" pitchFamily="18" charset="0"/>
                                    </a:rPr>
                                    <m:t>𝟏𝟐𝟓</m:t>
                                  </m:r>
                                </m:e>
                              </m:rad>
                            </m:e>
                          </m:d>
                        </m:e>
                        <m:sup>
                          <m:r>
                            <a:rPr lang="de-DE" sz="2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sup>
                      </m:sSup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𝟏𝟐𝟓</m:t>
                      </m:r>
                    </m:oMath>
                  </m:oMathPara>
                </a14:m>
                <a:endParaRPr lang="de-DE" sz="2400" b="1" dirty="0"/>
              </a:p>
            </p:txBody>
          </p:sp>
        </mc:Choice>
        <mc:Fallback>
          <p:sp>
            <p:nvSpPr>
              <p:cNvPr id="11" name="Textfeld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42316" y="1793698"/>
                <a:ext cx="2230802" cy="49379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Pfeil nach rechts 11"/>
          <p:cNvSpPr/>
          <p:nvPr/>
        </p:nvSpPr>
        <p:spPr>
          <a:xfrm>
            <a:off x="5150001" y="1879720"/>
            <a:ext cx="474617" cy="355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3" name="Textfeld 12"/>
              <p:cNvSpPr txBox="1"/>
              <p:nvPr/>
            </p:nvSpPr>
            <p:spPr>
              <a:xfrm>
                <a:off x="5972289" y="1856067"/>
                <a:ext cx="1760418" cy="4101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de-DE" sz="2400" b="1" dirty="0" smtClean="0">
                    <a:solidFill>
                      <a:srgbClr val="FF0000"/>
                    </a:solidFill>
                  </a:rPr>
                  <a:t>da </a:t>
                </a:r>
                <a14:m>
                  <m:oMath xmlns:m="http://schemas.openxmlformats.org/officeDocument/2006/math">
                    <m:rad>
                      <m:radPr>
                        <m:ctrlPr>
                          <a:rPr lang="de-DE" sz="24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>
                        <m:r>
                          <m:rPr>
                            <m:brk m:alnAt="7"/>
                          </m:rPr>
                          <a:rPr lang="de-DE" sz="24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deg>
                      <m:e>
                        <m:r>
                          <a:rPr lang="de-DE" sz="24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𝟏𝟐𝟓</m:t>
                        </m:r>
                      </m:e>
                    </m:rad>
                    <m:r>
                      <a:rPr lang="de-DE" sz="24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de-DE" sz="24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𝟓</m:t>
                    </m:r>
                  </m:oMath>
                </a14:m>
                <a:endParaRPr lang="de-DE" sz="2400" b="1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13" name="Textfeld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72289" y="1856067"/>
                <a:ext cx="1760418" cy="410177"/>
              </a:xfrm>
              <a:prstGeom prst="rect">
                <a:avLst/>
              </a:prstGeom>
              <a:blipFill>
                <a:blip r:embed="rId5"/>
                <a:stretch>
                  <a:fillRect l="-10764" t="-11765" b="-44118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4" name="Rechteck 13"/>
              <p:cNvSpPr/>
              <p:nvPr/>
            </p:nvSpPr>
            <p:spPr>
              <a:xfrm>
                <a:off x="9129875" y="1780839"/>
                <a:ext cx="2002471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de-DE" sz="24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𝒙</m:t>
                    </m:r>
                    <m:r>
                      <a:rPr lang="de-DE" sz="24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de-DE" sz="2400" b="1" dirty="0" smtClean="0">
                    <a:solidFill>
                      <a:srgbClr val="FF0000"/>
                    </a:solidFill>
                  </a:rPr>
                  <a:t>muss </a:t>
                </a:r>
                <a14:m>
                  <m:oMath xmlns:m="http://schemas.openxmlformats.org/officeDocument/2006/math">
                    <m:r>
                      <a:rPr lang="de-DE" sz="24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𝟑</m:t>
                    </m:r>
                  </m:oMath>
                </a14:m>
                <a:r>
                  <a:rPr lang="de-DE" sz="2400" b="1" dirty="0" smtClean="0">
                    <a:solidFill>
                      <a:srgbClr val="FF0000"/>
                    </a:solidFill>
                  </a:rPr>
                  <a:t> sein </a:t>
                </a:r>
                <a:endParaRPr lang="de-DE" sz="2400" dirty="0"/>
              </a:p>
            </p:txBody>
          </p:sp>
        </mc:Choice>
        <mc:Fallback>
          <p:sp>
            <p:nvSpPr>
              <p:cNvPr id="14" name="Rechteck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29875" y="1780839"/>
                <a:ext cx="2002471" cy="461665"/>
              </a:xfrm>
              <a:prstGeom prst="rect">
                <a:avLst/>
              </a:prstGeom>
              <a:blipFill>
                <a:blip r:embed="rId6"/>
                <a:stretch>
                  <a:fillRect t="-10526" r="-3963" b="-28947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7" name="Textfeld 16"/>
              <p:cNvSpPr txBox="1"/>
              <p:nvPr/>
            </p:nvSpPr>
            <p:spPr>
              <a:xfrm>
                <a:off x="2642317" y="2475086"/>
                <a:ext cx="2120645" cy="37766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de-DE" sz="24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de-DE" sz="2400" b="1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de-DE" sz="2400" b="1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de-DE" sz="2400" b="1" i="1" smtClean="0">
                                      <a:latin typeface="Cambria Math" panose="02040503050406030204" pitchFamily="18" charset="0"/>
                                    </a:rPr>
                                    <m:t>𝟏𝟐𝟓</m:t>
                                  </m:r>
                                </m:e>
                                <m:sup>
                                  <m:r>
                                    <a:rPr lang="de-DE" sz="2400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𝒙</m:t>
                                  </m:r>
                                </m:sup>
                              </m:sSup>
                            </m:e>
                          </m:d>
                        </m:e>
                        <m:sup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</m:sup>
                      </m:sSup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𝟏𝟐𝟓</m:t>
                      </m:r>
                    </m:oMath>
                  </m:oMathPara>
                </a14:m>
                <a:endParaRPr lang="de-DE" sz="2400" b="1" dirty="0"/>
              </a:p>
            </p:txBody>
          </p:sp>
        </mc:Choice>
        <mc:Fallback>
          <p:sp>
            <p:nvSpPr>
              <p:cNvPr id="17" name="Textfeld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42317" y="2475086"/>
                <a:ext cx="2120645" cy="377667"/>
              </a:xfrm>
              <a:prstGeom prst="rect">
                <a:avLst/>
              </a:prstGeom>
              <a:blipFill>
                <a:blip r:embed="rId7"/>
                <a:stretch>
                  <a:fillRect t="-1613" r="-3448" b="-9677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Abgerundetes Rechteck 17"/>
          <p:cNvSpPr/>
          <p:nvPr/>
        </p:nvSpPr>
        <p:spPr>
          <a:xfrm>
            <a:off x="216595" y="3103626"/>
            <a:ext cx="1711234" cy="279831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Potenzgesetze</a:t>
            </a:r>
            <a:endParaRPr lang="de-DE" b="1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9" name="Textfeld 18"/>
              <p:cNvSpPr txBox="1"/>
              <p:nvPr/>
            </p:nvSpPr>
            <p:spPr>
              <a:xfrm>
                <a:off x="2637930" y="3046886"/>
                <a:ext cx="1984325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de-DE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de-DE" sz="24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de-DE" sz="2400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de-DE" sz="2400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𝒂</m:t>
                                  </m:r>
                                </m:e>
                                <m:sup>
                                  <m:r>
                                    <a:rPr lang="de-DE" sz="2400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𝒎</m:t>
                                  </m:r>
                                </m:sup>
                              </m:sSup>
                            </m:e>
                          </m:d>
                        </m:e>
                        <m:sup>
                          <m:r>
                            <a:rPr lang="de-DE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𝒏</m:t>
                          </m:r>
                        </m:sup>
                      </m:sSup>
                      <m:r>
                        <a:rPr lang="de-DE" sz="2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 </m:t>
                      </m:r>
                      <m:sSup>
                        <m:sSupPr>
                          <m:ctrlPr>
                            <a:rPr lang="de-DE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𝒂</m:t>
                          </m:r>
                        </m:e>
                        <m:sup>
                          <m:r>
                            <a:rPr lang="de-DE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𝒎</m:t>
                          </m:r>
                          <m:r>
                            <a:rPr lang="de-DE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de-DE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𝒏</m:t>
                          </m:r>
                        </m:sup>
                      </m:sSup>
                    </m:oMath>
                  </m:oMathPara>
                </a14:m>
                <a:endParaRPr lang="de-DE" sz="2400" b="1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19" name="Textfeld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37930" y="3046886"/>
                <a:ext cx="1984325" cy="369332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0" name="Textfeld 19"/>
              <p:cNvSpPr txBox="1"/>
              <p:nvPr/>
            </p:nvSpPr>
            <p:spPr>
              <a:xfrm>
                <a:off x="5901501" y="3050875"/>
                <a:ext cx="2335383" cy="37766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de-DE" sz="24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de-DE" sz="2400" b="1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de-DE" sz="2400" b="1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de-DE" sz="2400" b="1" i="1" smtClean="0">
                                      <a:latin typeface="Cambria Math" panose="02040503050406030204" pitchFamily="18" charset="0"/>
                                    </a:rPr>
                                    <m:t>𝟏𝟐𝟓</m:t>
                                  </m:r>
                                </m:e>
                                <m:sup>
                                  <m:r>
                                    <a:rPr lang="de-DE" sz="2400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𝒙</m:t>
                                  </m:r>
                                </m:sup>
                              </m:sSup>
                            </m:e>
                          </m:d>
                        </m:e>
                        <m:sup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</m:sup>
                      </m:sSup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= </m:t>
                      </m:r>
                      <m:sSup>
                        <m:sSupPr>
                          <m:ctrlPr>
                            <a:rPr lang="de-DE" sz="24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𝟏𝟐𝟓</m:t>
                          </m:r>
                        </m:e>
                        <m:sup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sup>
                      </m:sSup>
                    </m:oMath>
                  </m:oMathPara>
                </a14:m>
                <a:endParaRPr lang="de-DE" sz="2400" b="1" dirty="0"/>
              </a:p>
            </p:txBody>
          </p:sp>
        </mc:Choice>
        <mc:Fallback>
          <p:sp>
            <p:nvSpPr>
              <p:cNvPr id="20" name="Textfeld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01501" y="3050875"/>
                <a:ext cx="2335383" cy="377667"/>
              </a:xfrm>
              <a:prstGeom prst="rect">
                <a:avLst/>
              </a:prstGeom>
              <a:blipFill>
                <a:blip r:embed="rId9"/>
                <a:stretch>
                  <a:fillRect r="-1044" b="-9677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Pfeil nach rechts 20"/>
          <p:cNvSpPr/>
          <p:nvPr/>
        </p:nvSpPr>
        <p:spPr>
          <a:xfrm>
            <a:off x="5150001" y="3050718"/>
            <a:ext cx="474617" cy="355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3" name="Textfeld 22"/>
              <p:cNvSpPr txBox="1"/>
              <p:nvPr/>
            </p:nvSpPr>
            <p:spPr>
              <a:xfrm>
                <a:off x="9190470" y="3046671"/>
                <a:ext cx="1239122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de-DE" sz="2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𝒙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𝟏</m:t>
                      </m:r>
                    </m:oMath>
                  </m:oMathPara>
                </a14:m>
                <a:endParaRPr lang="de-DE" sz="2400" b="1" dirty="0"/>
              </a:p>
            </p:txBody>
          </p:sp>
        </mc:Choice>
        <mc:Fallback>
          <p:sp>
            <p:nvSpPr>
              <p:cNvPr id="23" name="Textfeld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90470" y="3046671"/>
                <a:ext cx="1239122" cy="369332"/>
              </a:xfrm>
              <a:prstGeom prst="rect">
                <a:avLst/>
              </a:prstGeom>
              <a:blipFill>
                <a:blip r:embed="rId10"/>
                <a:stretch>
                  <a:fillRect l="-5419" r="-5419" b="-6667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4" name="Textfeld 23"/>
              <p:cNvSpPr txBox="1"/>
              <p:nvPr/>
            </p:nvSpPr>
            <p:spPr>
              <a:xfrm>
                <a:off x="9059089" y="3482841"/>
                <a:ext cx="1370503" cy="6938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⇔</m:t>
                      </m:r>
                      <m:r>
                        <a:rPr lang="de-DE" sz="2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</m:t>
                      </m:r>
                      <m:r>
                        <a:rPr lang="de-DE" sz="2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𝒙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de-DE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de-DE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𝟑</m:t>
                          </m:r>
                        </m:den>
                      </m:f>
                    </m:oMath>
                  </m:oMathPara>
                </a14:m>
                <a:endParaRPr lang="de-DE" sz="2400" b="1" dirty="0"/>
              </a:p>
            </p:txBody>
          </p:sp>
        </mc:Choice>
        <mc:Fallback>
          <p:sp>
            <p:nvSpPr>
              <p:cNvPr id="24" name="Textfeld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59089" y="3482841"/>
                <a:ext cx="1370503" cy="693844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Abgerundetes Rechteck 24"/>
          <p:cNvSpPr/>
          <p:nvPr/>
        </p:nvSpPr>
        <p:spPr>
          <a:xfrm>
            <a:off x="1604129" y="3794138"/>
            <a:ext cx="2795451" cy="318742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Darstellung der 3. Wurzel</a:t>
            </a:r>
            <a:endParaRPr lang="de-DE" b="1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6" name="Abgerundetes Rechteck 25"/>
              <p:cNvSpPr/>
              <p:nvPr/>
            </p:nvSpPr>
            <p:spPr>
              <a:xfrm>
                <a:off x="1604128" y="4200191"/>
                <a:ext cx="2795451" cy="771817"/>
              </a:xfrm>
              <a:prstGeom prst="roundRect">
                <a:avLst/>
              </a:prstGeom>
              <a:solidFill>
                <a:schemeClr val="accent4">
                  <a:lumMod val="40000"/>
                  <a:lumOff val="6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ctrlPr>
                            <a:rPr lang="de-DE" sz="2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>
                          <m:r>
                            <m:rPr>
                              <m:brk m:alnAt="7"/>
                            </m:rPr>
                            <a:rPr lang="de-DE" sz="2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deg>
                        <m:e>
                          <m:r>
                            <a:rPr lang="de-DE" sz="2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rad>
                      <m:r>
                        <a:rPr lang="de-DE" sz="2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de-DE" sz="2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2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de-DE" sz="2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  <m:r>
                            <a:rPr lang="de-DE" sz="2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f>
                            <m:fPr>
                              <m:ctrlPr>
                                <a:rPr lang="de-DE" sz="28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de-DE" sz="28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num>
                            <m:den>
                              <m:r>
                                <a:rPr lang="de-DE" sz="28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𝟑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de-DE" sz="2800" b="1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26" name="Abgerundetes Rechteck 2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04128" y="4200191"/>
                <a:ext cx="2795451" cy="771817"/>
              </a:xfrm>
              <a:prstGeom prst="roundRect">
                <a:avLst/>
              </a:prstGeom>
              <a:blipFill>
                <a:blip r:embed="rId12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Pfeil nach rechts 26"/>
          <p:cNvSpPr/>
          <p:nvPr/>
        </p:nvSpPr>
        <p:spPr>
          <a:xfrm>
            <a:off x="8311497" y="1863077"/>
            <a:ext cx="474617" cy="355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9" name="Pfeil nach rechts 28"/>
          <p:cNvSpPr/>
          <p:nvPr/>
        </p:nvSpPr>
        <p:spPr>
          <a:xfrm>
            <a:off x="8311498" y="3046886"/>
            <a:ext cx="474617" cy="355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0" name="Abgerundetes Rechteck 29"/>
          <p:cNvSpPr/>
          <p:nvPr/>
        </p:nvSpPr>
        <p:spPr>
          <a:xfrm>
            <a:off x="216595" y="2497721"/>
            <a:ext cx="1711234" cy="355032"/>
          </a:xfrm>
          <a:prstGeom prst="roundRect">
            <a:avLst/>
          </a:prstGeom>
          <a:solidFill>
            <a:srgbClr val="00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nun…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31" name="Abgerundetes Rechteck 30"/>
          <p:cNvSpPr/>
          <p:nvPr/>
        </p:nvSpPr>
        <p:spPr>
          <a:xfrm>
            <a:off x="4698437" y="4207618"/>
            <a:ext cx="2795451" cy="318742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Erweiterung: n-</a:t>
            </a:r>
            <a:r>
              <a:rPr lang="de-DE" b="1" dirty="0" err="1" smtClean="0">
                <a:solidFill>
                  <a:schemeClr val="tx1"/>
                </a:solidFill>
              </a:rPr>
              <a:t>te</a:t>
            </a:r>
            <a:r>
              <a:rPr lang="de-DE" b="1" dirty="0" smtClean="0">
                <a:solidFill>
                  <a:schemeClr val="tx1"/>
                </a:solidFill>
              </a:rPr>
              <a:t> Wurzel</a:t>
            </a:r>
            <a:endParaRPr lang="de-DE" b="1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2" name="Abgerundetes Rechteck 31"/>
              <p:cNvSpPr/>
              <p:nvPr/>
            </p:nvSpPr>
            <p:spPr>
              <a:xfrm>
                <a:off x="4698436" y="4622221"/>
                <a:ext cx="2795451" cy="766863"/>
              </a:xfrm>
              <a:prstGeom prst="roundRect">
                <a:avLst/>
              </a:prstGeom>
              <a:solidFill>
                <a:srgbClr val="FFC0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ctrlPr>
                            <a:rPr lang="de-DE" sz="2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>
                          <m:r>
                            <a:rPr lang="de-DE" sz="2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𝒏</m:t>
                          </m:r>
                        </m:deg>
                        <m:e>
                          <m:r>
                            <a:rPr lang="de-DE" sz="2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rad>
                      <m:r>
                        <a:rPr lang="de-DE" sz="2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de-DE" sz="2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2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de-DE" sz="2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  <m:r>
                            <a:rPr lang="de-DE" sz="2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f>
                            <m:fPr>
                              <m:ctrlPr>
                                <a:rPr lang="de-DE" sz="28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de-DE" sz="28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num>
                            <m:den>
                              <m:r>
                                <a:rPr lang="de-DE" sz="28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𝒏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de-DE" sz="2800" b="1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32" name="Abgerundetes Rechteck 3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98436" y="4622221"/>
                <a:ext cx="2795451" cy="766863"/>
              </a:xfrm>
              <a:prstGeom prst="roundRect">
                <a:avLst/>
              </a:prstGeom>
              <a:blipFill>
                <a:blip r:embed="rId13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3" name="Abgerundetes Rechteck 32"/>
              <p:cNvSpPr/>
              <p:nvPr/>
            </p:nvSpPr>
            <p:spPr>
              <a:xfrm>
                <a:off x="7792744" y="5068485"/>
                <a:ext cx="2795451" cy="798034"/>
              </a:xfrm>
              <a:prstGeom prst="roundRect">
                <a:avLst/>
              </a:prstGeom>
              <a:solidFill>
                <a:srgbClr val="FF00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ctrlPr>
                            <a:rPr lang="de-DE" sz="28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>
                          <m:r>
                            <a:rPr lang="de-DE" sz="28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𝒏</m:t>
                          </m:r>
                        </m:deg>
                        <m:e>
                          <m:sSup>
                            <m:sSupPr>
                              <m:ctrlPr>
                                <a:rPr lang="de-DE" sz="2800" b="1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de-DE" sz="2800" b="1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p>
                              <m:r>
                                <a:rPr lang="de-DE" sz="2800" b="1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𝒎</m:t>
                              </m:r>
                            </m:sup>
                          </m:sSup>
                        </m:e>
                      </m:rad>
                      <m:r>
                        <a:rPr lang="de-DE" sz="28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de-DE" sz="28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28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de-DE" sz="28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  <m:r>
                            <a:rPr lang="de-DE" sz="28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f>
                            <m:fPr>
                              <m:ctrlPr>
                                <a:rPr lang="de-DE" sz="2800" b="1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de-DE" sz="2800" b="1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𝒎</m:t>
                              </m:r>
                            </m:num>
                            <m:den>
                              <m:r>
                                <a:rPr lang="de-DE" sz="2800" b="1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𝒏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de-DE" sz="2800" b="1" dirty="0">
                  <a:solidFill>
                    <a:schemeClr val="bg1"/>
                  </a:solidFill>
                </a:endParaRPr>
              </a:p>
            </p:txBody>
          </p:sp>
        </mc:Choice>
        <mc:Fallback>
          <p:sp>
            <p:nvSpPr>
              <p:cNvPr id="33" name="Abgerundetes Rechteck 3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92744" y="5068485"/>
                <a:ext cx="2795451" cy="798034"/>
              </a:xfrm>
              <a:prstGeom prst="roundRect">
                <a:avLst/>
              </a:prstGeom>
              <a:blipFill>
                <a:blip r:embed="rId14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Abgerundetes Rechteck 33"/>
          <p:cNvSpPr/>
          <p:nvPr/>
        </p:nvSpPr>
        <p:spPr>
          <a:xfrm>
            <a:off x="7792744" y="4667451"/>
            <a:ext cx="2795451" cy="318742"/>
          </a:xfrm>
          <a:prstGeom prst="round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bg1"/>
                </a:solidFill>
              </a:rPr>
              <a:t>Insgesamt</a:t>
            </a:r>
            <a:endParaRPr lang="de-DE" b="1" dirty="0">
              <a:solidFill>
                <a:schemeClr val="bg1"/>
              </a:solidFill>
            </a:endParaRPr>
          </a:p>
        </p:txBody>
      </p:sp>
      <p:sp>
        <p:nvSpPr>
          <p:cNvPr id="35" name="Abgerundetes Rechteck 34"/>
          <p:cNvSpPr/>
          <p:nvPr/>
        </p:nvSpPr>
        <p:spPr>
          <a:xfrm>
            <a:off x="216595" y="6313892"/>
            <a:ext cx="1711234" cy="287383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Beispiel</a:t>
            </a:r>
            <a:endParaRPr lang="de-DE" b="1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6" name="Textfeld 35"/>
              <p:cNvSpPr txBox="1"/>
              <p:nvPr/>
            </p:nvSpPr>
            <p:spPr>
              <a:xfrm>
                <a:off x="2389058" y="6284426"/>
                <a:ext cx="612795" cy="34631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ctrlPr>
                            <a:rPr lang="de-DE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>
                          <m:r>
                            <m:rPr>
                              <m:brk m:alnAt="7"/>
                            </m:rPr>
                            <a:rPr lang="de-DE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g>
                        <m:e>
                          <m:sSup>
                            <m:sSupPr>
                              <m:ctrlPr>
                                <a:rPr lang="de-DE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de-DE" b="0" i="1" smtClean="0">
                                  <a:latin typeface="Cambria Math" panose="02040503050406030204" pitchFamily="18" charset="0"/>
                                </a:rPr>
                                <m:t>11</m:t>
                              </m:r>
                            </m:e>
                            <m:sup>
                              <m:r>
                                <a:rPr lang="de-DE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de-DE" dirty="0"/>
              </a:p>
            </p:txBody>
          </p:sp>
        </mc:Choice>
        <mc:Fallback>
          <p:sp>
            <p:nvSpPr>
              <p:cNvPr id="36" name="Textfeld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89058" y="6284426"/>
                <a:ext cx="612795" cy="346313"/>
              </a:xfrm>
              <a:prstGeom prst="rect">
                <a:avLst/>
              </a:prstGeom>
              <a:blipFill>
                <a:blip r:embed="rId15"/>
                <a:stretch>
                  <a:fillRect r="-4000" b="-5263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7" name="Textfeld 36"/>
              <p:cNvSpPr txBox="1"/>
              <p:nvPr/>
            </p:nvSpPr>
            <p:spPr>
              <a:xfrm>
                <a:off x="3181668" y="6227808"/>
                <a:ext cx="896848" cy="40293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= </m:t>
                      </m:r>
                      <m:sSup>
                        <m:sSupPr>
                          <m:ctrlPr>
                            <a:rPr lang="de-DE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de-DE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DE" b="0" i="1" smtClean="0">
                                  <a:latin typeface="Cambria Math" panose="02040503050406030204" pitchFamily="18" charset="0"/>
                                </a:rPr>
                                <m:t>11</m:t>
                              </m:r>
                            </m:e>
                          </m:d>
                        </m:e>
                        <m:sup>
                          <m:f>
                            <m:fPr>
                              <m:ctrlPr>
                                <a:rPr lang="de-DE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de-DE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num>
                            <m:den>
                              <m:r>
                                <a:rPr lang="de-DE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de-DE" dirty="0"/>
              </a:p>
            </p:txBody>
          </p:sp>
        </mc:Choice>
        <mc:Fallback>
          <p:sp>
            <p:nvSpPr>
              <p:cNvPr id="37" name="Textfeld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81668" y="6227808"/>
                <a:ext cx="896848" cy="402931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8" name="Textfeld 37"/>
              <p:cNvSpPr txBox="1"/>
              <p:nvPr/>
            </p:nvSpPr>
            <p:spPr>
              <a:xfrm>
                <a:off x="4253153" y="6334160"/>
                <a:ext cx="89684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= </m:t>
                      </m:r>
                      <m:sSup>
                        <m:sSupPr>
                          <m:ctrlPr>
                            <a:rPr lang="de-DE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de-DE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DE" b="0" i="1" smtClean="0">
                                  <a:latin typeface="Cambria Math" panose="02040503050406030204" pitchFamily="18" charset="0"/>
                                </a:rPr>
                                <m:t>11</m:t>
                              </m:r>
                            </m:e>
                          </m:d>
                        </m:e>
                        <m:sup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de-DE" dirty="0"/>
              </a:p>
            </p:txBody>
          </p:sp>
        </mc:Choice>
        <mc:Fallback>
          <p:sp>
            <p:nvSpPr>
              <p:cNvPr id="38" name="Textfeld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53153" y="6334160"/>
                <a:ext cx="896848" cy="276999"/>
              </a:xfrm>
              <a:prstGeom prst="rect">
                <a:avLst/>
              </a:prstGeom>
              <a:blipFill>
                <a:blip r:embed="rId17"/>
                <a:stretch>
                  <a:fillRect l="-2721" t="-4348" r="-2041" b="-6522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9" name="Textfeld 38"/>
              <p:cNvSpPr txBox="1"/>
              <p:nvPr/>
            </p:nvSpPr>
            <p:spPr>
              <a:xfrm>
                <a:off x="5281796" y="6353740"/>
                <a:ext cx="67486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=121</m:t>
                      </m:r>
                    </m:oMath>
                  </m:oMathPara>
                </a14:m>
                <a:endParaRPr lang="de-DE" dirty="0"/>
              </a:p>
            </p:txBody>
          </p:sp>
        </mc:Choice>
        <mc:Fallback>
          <p:sp>
            <p:nvSpPr>
              <p:cNvPr id="39" name="Textfeld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81796" y="6353740"/>
                <a:ext cx="674865" cy="276999"/>
              </a:xfrm>
              <a:prstGeom prst="rect">
                <a:avLst/>
              </a:prstGeom>
              <a:blipFill>
                <a:blip r:embed="rId18"/>
                <a:stretch>
                  <a:fillRect l="-2703" r="-8108" b="-6522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348178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8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8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9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9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16" presetClass="entr" presetSubtype="4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9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0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16" presetClass="entr" presetSubtype="4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0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1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16" presetClass="entr" presetSubtype="4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1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1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3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3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6" grpId="0"/>
      <p:bldP spid="7" grpId="0"/>
      <p:bldP spid="8" grpId="0"/>
      <p:bldP spid="10" grpId="0" animBg="1"/>
      <p:bldP spid="11" grpId="0"/>
      <p:bldP spid="12" grpId="0" animBg="1"/>
      <p:bldP spid="13" grpId="0"/>
      <p:bldP spid="14" grpId="0"/>
      <p:bldP spid="17" grpId="0"/>
      <p:bldP spid="18" grpId="0" animBg="1"/>
      <p:bldP spid="19" grpId="0"/>
      <p:bldP spid="20" grpId="0"/>
      <p:bldP spid="21" grpId="0" animBg="1"/>
      <p:bldP spid="23" grpId="0"/>
      <p:bldP spid="24" grpId="0"/>
      <p:bldP spid="25" grpId="0" animBg="1"/>
      <p:bldP spid="26" grpId="0" animBg="1"/>
      <p:bldP spid="27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/>
      <p:bldP spid="37" grpId="0"/>
      <p:bldP spid="38" grpId="0"/>
      <p:bldP spid="39" grpId="0"/>
    </p:bld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45</Words>
  <Application>Microsoft Office PowerPoint</Application>
  <PresentationFormat>Breitbild</PresentationFormat>
  <Paragraphs>27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Cambria Math</vt:lpstr>
      <vt:lpstr>Office</vt:lpstr>
      <vt:lpstr>PowerPoint-Präsentation</vt:lpstr>
    </vt:vector>
  </TitlesOfParts>
  <Company>Albertus Magnus Realschule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Albertus AM. Magnus</dc:creator>
  <cp:lastModifiedBy>Albertus AM. Magnus</cp:lastModifiedBy>
  <cp:revision>7</cp:revision>
  <dcterms:created xsi:type="dcterms:W3CDTF">2020-04-14T07:51:05Z</dcterms:created>
  <dcterms:modified xsi:type="dcterms:W3CDTF">2020-04-14T08:37:39Z</dcterms:modified>
</cp:coreProperties>
</file>