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37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368" autoAdjust="0"/>
    <p:restoredTop sz="94660"/>
  </p:normalViewPr>
  <p:slideViewPr>
    <p:cSldViewPr snapToGrid="0" showGuides="1">
      <p:cViewPr varScale="1">
        <p:scale>
          <a:sx n="73" d="100"/>
          <a:sy n="73" d="100"/>
        </p:scale>
        <p:origin x="606" y="72"/>
      </p:cViewPr>
      <p:guideLst>
        <p:guide orient="horz" pos="2137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5356C-FFD6-4750-B418-C9427F686C09}" type="datetimeFigureOut">
              <a:rPr lang="de-DE" smtClean="0"/>
              <a:t>08.05.2020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55A2E-F348-4A04-B869-56440C10A1D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483817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5356C-FFD6-4750-B418-C9427F686C09}" type="datetimeFigureOut">
              <a:rPr lang="de-DE" smtClean="0"/>
              <a:t>08.05.2020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55A2E-F348-4A04-B869-56440C10A1D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495737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5356C-FFD6-4750-B418-C9427F686C09}" type="datetimeFigureOut">
              <a:rPr lang="de-DE" smtClean="0"/>
              <a:t>08.05.2020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55A2E-F348-4A04-B869-56440C10A1D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133434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5356C-FFD6-4750-B418-C9427F686C09}" type="datetimeFigureOut">
              <a:rPr lang="de-DE" smtClean="0"/>
              <a:t>08.05.2020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55A2E-F348-4A04-B869-56440C10A1D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856906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5356C-FFD6-4750-B418-C9427F686C09}" type="datetimeFigureOut">
              <a:rPr lang="de-DE" smtClean="0"/>
              <a:t>08.05.2020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55A2E-F348-4A04-B869-56440C10A1D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161438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5356C-FFD6-4750-B418-C9427F686C09}" type="datetimeFigureOut">
              <a:rPr lang="de-DE" smtClean="0"/>
              <a:t>08.05.2020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55A2E-F348-4A04-B869-56440C10A1D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890573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5356C-FFD6-4750-B418-C9427F686C09}" type="datetimeFigureOut">
              <a:rPr lang="de-DE" smtClean="0"/>
              <a:t>08.05.2020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55A2E-F348-4A04-B869-56440C10A1D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463753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5356C-FFD6-4750-B418-C9427F686C09}" type="datetimeFigureOut">
              <a:rPr lang="de-DE" smtClean="0"/>
              <a:t>08.05.2020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55A2E-F348-4A04-B869-56440C10A1D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079914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5356C-FFD6-4750-B418-C9427F686C09}" type="datetimeFigureOut">
              <a:rPr lang="de-DE" smtClean="0"/>
              <a:t>08.05.2020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55A2E-F348-4A04-B869-56440C10A1D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605893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5356C-FFD6-4750-B418-C9427F686C09}" type="datetimeFigureOut">
              <a:rPr lang="de-DE" smtClean="0"/>
              <a:t>08.05.2020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55A2E-F348-4A04-B869-56440C10A1D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68267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5356C-FFD6-4750-B418-C9427F686C09}" type="datetimeFigureOut">
              <a:rPr lang="de-DE" smtClean="0"/>
              <a:t>08.05.2020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55A2E-F348-4A04-B869-56440C10A1D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953722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A5356C-FFD6-4750-B418-C9427F686C09}" type="datetimeFigureOut">
              <a:rPr lang="de-DE" smtClean="0"/>
              <a:t>08.05.2020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055A2E-F348-4A04-B869-56440C10A1D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372129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18" Type="http://schemas.openxmlformats.org/officeDocument/2006/relationships/image" Target="../media/image1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17" Type="http://schemas.openxmlformats.org/officeDocument/2006/relationships/image" Target="../media/image16.png"/><Relationship Id="rId2" Type="http://schemas.openxmlformats.org/officeDocument/2006/relationships/image" Target="../media/image1.png"/><Relationship Id="rId16" Type="http://schemas.openxmlformats.org/officeDocument/2006/relationships/image" Target="../media/image15.png"/><Relationship Id="rId20" Type="http://schemas.openxmlformats.org/officeDocument/2006/relationships/image" Target="../media/image19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10" Type="http://schemas.openxmlformats.org/officeDocument/2006/relationships/image" Target="../media/image9.png"/><Relationship Id="rId19" Type="http://schemas.openxmlformats.org/officeDocument/2006/relationships/image" Target="../media/image18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Abgerundete rechteckige Legende 71"/>
          <p:cNvSpPr/>
          <p:nvPr/>
        </p:nvSpPr>
        <p:spPr>
          <a:xfrm>
            <a:off x="3535536" y="3980978"/>
            <a:ext cx="2076994" cy="342464"/>
          </a:xfrm>
          <a:prstGeom prst="wedgeRoundRectCallout">
            <a:avLst>
              <a:gd name="adj1" fmla="val -91951"/>
              <a:gd name="adj2" fmla="val 254976"/>
              <a:gd name="adj3" fmla="val 16667"/>
            </a:avLst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/>
              <a:t>SUMMENREGEL</a:t>
            </a:r>
            <a:endParaRPr lang="de-DE" b="1" dirty="0"/>
          </a:p>
        </p:txBody>
      </p:sp>
      <p:sp>
        <p:nvSpPr>
          <p:cNvPr id="67" name="Ellipse 66"/>
          <p:cNvSpPr/>
          <p:nvPr/>
        </p:nvSpPr>
        <p:spPr>
          <a:xfrm>
            <a:off x="6203543" y="4949161"/>
            <a:ext cx="666206" cy="415648"/>
          </a:xfrm>
          <a:prstGeom prst="ellipse">
            <a:avLst/>
          </a:prstGeom>
          <a:solidFill>
            <a:srgbClr val="FF0000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" name="Rechteck 3"/>
          <p:cNvSpPr/>
          <p:nvPr/>
        </p:nvSpPr>
        <p:spPr>
          <a:xfrm>
            <a:off x="1415072" y="198009"/>
            <a:ext cx="936185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de-DE" sz="5400" b="1" cap="none" spc="0" dirty="0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Mehrstufige </a:t>
            </a:r>
            <a:r>
              <a:rPr lang="de-DE" sz="5400" b="1" cap="none" spc="0" dirty="0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Zufallsexperimente</a:t>
            </a:r>
            <a:endParaRPr lang="de-DE" sz="5400" b="1" cap="none" spc="0" dirty="0">
              <a:ln w="0"/>
              <a:gradFill>
                <a:gsLst>
                  <a:gs pos="0">
                    <a:schemeClr val="accent5">
                      <a:lumMod val="50000"/>
                    </a:schemeClr>
                  </a:gs>
                  <a:gs pos="50000">
                    <a:schemeClr val="accent5"/>
                  </a:gs>
                  <a:gs pos="100000">
                    <a:schemeClr val="accent5">
                      <a:lumMod val="60000"/>
                      <a:lumOff val="40000"/>
                    </a:schemeClr>
                  </a:gs>
                </a:gsLst>
                <a:lin ang="5400000"/>
              </a:gradFill>
              <a:effectLst>
                <a:reflection blurRad="6350" stA="53000" endA="300" endPos="35500" dir="5400000" sy="-90000" algn="bl" rotWithShape="0"/>
              </a:effectLst>
            </a:endParaRPr>
          </a:p>
        </p:txBody>
      </p:sp>
      <p:sp>
        <p:nvSpPr>
          <p:cNvPr id="5" name="Abgerundetes Rechteck 4"/>
          <p:cNvSpPr/>
          <p:nvPr/>
        </p:nvSpPr>
        <p:spPr>
          <a:xfrm>
            <a:off x="384172" y="1299529"/>
            <a:ext cx="1515292" cy="313509"/>
          </a:xfrm>
          <a:prstGeom prst="round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Aufgabe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8" name="Abgerundetes Rechteck 7"/>
          <p:cNvSpPr/>
          <p:nvPr/>
        </p:nvSpPr>
        <p:spPr>
          <a:xfrm>
            <a:off x="6391420" y="1567542"/>
            <a:ext cx="5454581" cy="313510"/>
          </a:xfrm>
          <a:prstGeom prst="round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bg1"/>
                </a:solidFill>
              </a:rPr>
              <a:t>Darstellung im Baumdiagramm</a:t>
            </a:r>
            <a:endParaRPr lang="de-DE" b="1" dirty="0">
              <a:solidFill>
                <a:schemeClr val="bg1"/>
              </a:solidFill>
            </a:endParaRPr>
          </a:p>
        </p:txBody>
      </p:sp>
      <p:sp>
        <p:nvSpPr>
          <p:cNvPr id="16" name="Textfeld 15"/>
          <p:cNvSpPr txBox="1"/>
          <p:nvPr/>
        </p:nvSpPr>
        <p:spPr>
          <a:xfrm>
            <a:off x="5260481" y="3244334"/>
            <a:ext cx="8981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b="1" dirty="0" smtClean="0"/>
              <a:t>1. Wurf</a:t>
            </a:r>
            <a:endParaRPr lang="de-DE" b="1" dirty="0"/>
          </a:p>
        </p:txBody>
      </p:sp>
      <p:sp>
        <p:nvSpPr>
          <p:cNvPr id="17" name="Textfeld 16"/>
          <p:cNvSpPr txBox="1"/>
          <p:nvPr/>
        </p:nvSpPr>
        <p:spPr>
          <a:xfrm>
            <a:off x="5421901" y="5010757"/>
            <a:ext cx="4058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b="1" dirty="0" smtClean="0"/>
              <a:t>Ω:</a:t>
            </a:r>
            <a:endParaRPr lang="de-DE" b="1" dirty="0"/>
          </a:p>
        </p:txBody>
      </p:sp>
      <p:grpSp>
        <p:nvGrpSpPr>
          <p:cNvPr id="35" name="Gruppieren 34"/>
          <p:cNvGrpSpPr/>
          <p:nvPr/>
        </p:nvGrpSpPr>
        <p:grpSpPr>
          <a:xfrm>
            <a:off x="6286394" y="3559273"/>
            <a:ext cx="2440708" cy="1325623"/>
            <a:chOff x="6286394" y="3559273"/>
            <a:chExt cx="2440708" cy="1325623"/>
          </a:xfrm>
        </p:grpSpPr>
        <p:sp>
          <p:nvSpPr>
            <p:cNvPr id="19" name="Ellipse 18"/>
            <p:cNvSpPr/>
            <p:nvPr/>
          </p:nvSpPr>
          <p:spPr>
            <a:xfrm>
              <a:off x="6286394" y="4336785"/>
              <a:ext cx="540000" cy="540000"/>
            </a:xfrm>
            <a:prstGeom prst="ellipse">
              <a:avLst/>
            </a:prstGeom>
            <a:solidFill>
              <a:srgbClr val="FFC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b="1" dirty="0" smtClean="0">
                  <a:solidFill>
                    <a:schemeClr val="tx1"/>
                  </a:solidFill>
                </a:rPr>
                <a:t>W</a:t>
              </a:r>
              <a:endParaRPr lang="de-DE" b="1" dirty="0">
                <a:solidFill>
                  <a:schemeClr val="tx1"/>
                </a:solidFill>
              </a:endParaRPr>
            </a:p>
          </p:txBody>
        </p:sp>
        <p:sp>
          <p:nvSpPr>
            <p:cNvPr id="20" name="Ellipse 19"/>
            <p:cNvSpPr/>
            <p:nvPr/>
          </p:nvSpPr>
          <p:spPr>
            <a:xfrm>
              <a:off x="8187102" y="4344896"/>
              <a:ext cx="540000" cy="540000"/>
            </a:xfrm>
            <a:prstGeom prst="ellipse">
              <a:avLst/>
            </a:prstGeom>
            <a:solidFill>
              <a:srgbClr val="00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b="1" dirty="0" smtClean="0">
                  <a:solidFill>
                    <a:schemeClr val="tx1"/>
                  </a:solidFill>
                </a:rPr>
                <a:t>Z</a:t>
              </a:r>
              <a:endParaRPr lang="de-DE" b="1" dirty="0">
                <a:solidFill>
                  <a:schemeClr val="tx1"/>
                </a:solidFill>
              </a:endParaRPr>
            </a:p>
          </p:txBody>
        </p:sp>
        <p:cxnSp>
          <p:nvCxnSpPr>
            <p:cNvPr id="22" name="Gerader Verbinder 21"/>
            <p:cNvCxnSpPr>
              <a:stCxn id="19" idx="7"/>
              <a:endCxn id="21" idx="3"/>
            </p:cNvCxnSpPr>
            <p:nvPr/>
          </p:nvCxnSpPr>
          <p:spPr>
            <a:xfrm flipV="1">
              <a:off x="6747313" y="3651365"/>
              <a:ext cx="524602" cy="764501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Gerader Verbinder 22"/>
            <p:cNvCxnSpPr>
              <a:stCxn id="20" idx="1"/>
              <a:endCxn id="21" idx="5"/>
            </p:cNvCxnSpPr>
            <p:nvPr/>
          </p:nvCxnSpPr>
          <p:spPr>
            <a:xfrm flipH="1" flipV="1">
              <a:off x="7653753" y="3651365"/>
              <a:ext cx="612430" cy="772612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24" name="Textfeld 23"/>
                <p:cNvSpPr txBox="1"/>
                <p:nvPr/>
              </p:nvSpPr>
              <p:spPr>
                <a:xfrm>
                  <a:off x="8075425" y="3559273"/>
                  <a:ext cx="190758" cy="518604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de-DE" b="1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de-DE" b="1" i="1" smtClean="0">
                                <a:latin typeface="Cambria Math" panose="02040503050406030204" pitchFamily="18" charset="0"/>
                              </a:rPr>
                              <m:t>𝟏</m:t>
                            </m:r>
                          </m:num>
                          <m:den>
                            <m:r>
                              <a:rPr lang="de-DE" b="1" i="1" smtClean="0">
                                <a:latin typeface="Cambria Math" panose="02040503050406030204" pitchFamily="18" charset="0"/>
                              </a:rPr>
                              <m:t>𝟐</m:t>
                            </m:r>
                          </m:den>
                        </m:f>
                      </m:oMath>
                    </m:oMathPara>
                  </a14:m>
                  <a:endParaRPr lang="de-DE" b="1" dirty="0"/>
                </a:p>
              </p:txBody>
            </p:sp>
          </mc:Choice>
          <mc:Fallback>
            <p:sp>
              <p:nvSpPr>
                <p:cNvPr id="24" name="Textfeld 2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075425" y="3559273"/>
                  <a:ext cx="190758" cy="518604"/>
                </a:xfrm>
                <a:prstGeom prst="rect">
                  <a:avLst/>
                </a:prstGeom>
                <a:blipFill>
                  <a:blip r:embed="rId2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25" name="Textfeld 24"/>
                <p:cNvSpPr txBox="1"/>
                <p:nvPr/>
              </p:nvSpPr>
              <p:spPr>
                <a:xfrm>
                  <a:off x="6735705" y="3559273"/>
                  <a:ext cx="190758" cy="518604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de-DE" b="1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de-DE" b="1" i="1" smtClean="0">
                                <a:latin typeface="Cambria Math" panose="02040503050406030204" pitchFamily="18" charset="0"/>
                              </a:rPr>
                              <m:t>𝟏</m:t>
                            </m:r>
                          </m:num>
                          <m:den>
                            <m:r>
                              <a:rPr lang="de-DE" b="1" i="1" smtClean="0">
                                <a:latin typeface="Cambria Math" panose="02040503050406030204" pitchFamily="18" charset="0"/>
                              </a:rPr>
                              <m:t>𝟐</m:t>
                            </m:r>
                          </m:den>
                        </m:f>
                      </m:oMath>
                    </m:oMathPara>
                  </a14:m>
                  <a:endParaRPr lang="de-DE" b="1" dirty="0"/>
                </a:p>
              </p:txBody>
            </p:sp>
          </mc:Choice>
          <mc:Fallback>
            <p:sp>
              <p:nvSpPr>
                <p:cNvPr id="25" name="Textfeld 2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735705" y="3559273"/>
                  <a:ext cx="190758" cy="518604"/>
                </a:xfrm>
                <a:prstGeom prst="rect">
                  <a:avLst/>
                </a:prstGeom>
                <a:blipFill>
                  <a:blip r:embed="rId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4" name="Gruppieren 33"/>
          <p:cNvGrpSpPr/>
          <p:nvPr/>
        </p:nvGrpSpPr>
        <p:grpSpPr>
          <a:xfrm>
            <a:off x="7192834" y="2117999"/>
            <a:ext cx="3607929" cy="1612447"/>
            <a:chOff x="7192834" y="2117999"/>
            <a:chExt cx="3607929" cy="1612447"/>
          </a:xfrm>
        </p:grpSpPr>
        <p:sp>
          <p:nvSpPr>
            <p:cNvPr id="10" name="Ellipse 9"/>
            <p:cNvSpPr/>
            <p:nvPr/>
          </p:nvSpPr>
          <p:spPr>
            <a:xfrm>
              <a:off x="10249429" y="3111365"/>
              <a:ext cx="540000" cy="540000"/>
            </a:xfrm>
            <a:prstGeom prst="ellipse">
              <a:avLst/>
            </a:prstGeom>
            <a:solidFill>
              <a:srgbClr val="00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b="1" dirty="0" smtClean="0">
                  <a:solidFill>
                    <a:schemeClr val="tx1"/>
                  </a:solidFill>
                </a:rPr>
                <a:t>Z</a:t>
              </a:r>
              <a:endParaRPr lang="de-DE" b="1" dirty="0">
                <a:solidFill>
                  <a:schemeClr val="tx1"/>
                </a:solidFill>
              </a:endParaRPr>
            </a:p>
          </p:txBody>
        </p:sp>
        <p:sp>
          <p:nvSpPr>
            <p:cNvPr id="11" name="Ellipse 10"/>
            <p:cNvSpPr/>
            <p:nvPr/>
          </p:nvSpPr>
          <p:spPr>
            <a:xfrm>
              <a:off x="8836192" y="2117999"/>
              <a:ext cx="540000" cy="54000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b="1" dirty="0">
                <a:solidFill>
                  <a:schemeClr val="tx1"/>
                </a:solidFill>
              </a:endParaRPr>
            </a:p>
          </p:txBody>
        </p:sp>
        <p:cxnSp>
          <p:nvCxnSpPr>
            <p:cNvPr id="12" name="Gerader Verbinder 11"/>
            <p:cNvCxnSpPr>
              <a:stCxn id="9" idx="7"/>
              <a:endCxn id="11" idx="3"/>
            </p:cNvCxnSpPr>
            <p:nvPr/>
          </p:nvCxnSpPr>
          <p:spPr>
            <a:xfrm flipV="1">
              <a:off x="7666403" y="2578918"/>
              <a:ext cx="1248870" cy="690609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Gerader Verbinder 12"/>
            <p:cNvCxnSpPr>
              <a:stCxn id="10" idx="1"/>
              <a:endCxn id="11" idx="5"/>
            </p:cNvCxnSpPr>
            <p:nvPr/>
          </p:nvCxnSpPr>
          <p:spPr>
            <a:xfrm flipH="1" flipV="1">
              <a:off x="9297111" y="2578918"/>
              <a:ext cx="1031399" cy="611528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4" name="Textfeld 13"/>
                <p:cNvSpPr txBox="1"/>
                <p:nvPr/>
              </p:nvSpPr>
              <p:spPr>
                <a:xfrm>
                  <a:off x="9905912" y="2412934"/>
                  <a:ext cx="190758" cy="518604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de-DE" b="1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de-DE" b="1" i="1" smtClean="0">
                                <a:latin typeface="Cambria Math" panose="02040503050406030204" pitchFamily="18" charset="0"/>
                              </a:rPr>
                              <m:t>𝟏</m:t>
                            </m:r>
                          </m:num>
                          <m:den>
                            <m:r>
                              <a:rPr lang="de-DE" b="1" i="1" smtClean="0">
                                <a:latin typeface="Cambria Math" panose="02040503050406030204" pitchFamily="18" charset="0"/>
                              </a:rPr>
                              <m:t>𝟐</m:t>
                            </m:r>
                          </m:den>
                        </m:f>
                      </m:oMath>
                    </m:oMathPara>
                  </a14:m>
                  <a:endParaRPr lang="de-DE" b="1" dirty="0"/>
                </a:p>
              </p:txBody>
            </p:sp>
          </mc:Choice>
          <mc:Fallback>
            <p:sp>
              <p:nvSpPr>
                <p:cNvPr id="14" name="Textfeld 1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905912" y="2412934"/>
                  <a:ext cx="190758" cy="518604"/>
                </a:xfrm>
                <a:prstGeom prst="rect">
                  <a:avLst/>
                </a:prstGeom>
                <a:blipFill>
                  <a:blip r:embed="rId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5" name="Textfeld 14"/>
                <p:cNvSpPr txBox="1"/>
                <p:nvPr/>
              </p:nvSpPr>
              <p:spPr>
                <a:xfrm>
                  <a:off x="8041356" y="2425230"/>
                  <a:ext cx="190758" cy="518604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de-DE" b="1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de-DE" b="1" i="1" smtClean="0">
                                <a:latin typeface="Cambria Math" panose="02040503050406030204" pitchFamily="18" charset="0"/>
                              </a:rPr>
                              <m:t>𝟏</m:t>
                            </m:r>
                          </m:num>
                          <m:den>
                            <m:r>
                              <a:rPr lang="de-DE" b="1" i="1" smtClean="0">
                                <a:latin typeface="Cambria Math" panose="02040503050406030204" pitchFamily="18" charset="0"/>
                              </a:rPr>
                              <m:t>𝟐</m:t>
                            </m:r>
                          </m:den>
                        </m:f>
                      </m:oMath>
                    </m:oMathPara>
                  </a14:m>
                  <a:endParaRPr lang="de-DE" b="1" dirty="0"/>
                </a:p>
              </p:txBody>
            </p:sp>
          </mc:Choice>
          <mc:Fallback>
            <p:sp>
              <p:nvSpPr>
                <p:cNvPr id="15" name="Textfeld 1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041356" y="2425230"/>
                  <a:ext cx="190758" cy="518604"/>
                </a:xfrm>
                <a:prstGeom prst="rect">
                  <a:avLst/>
                </a:prstGeom>
                <a:blipFill>
                  <a:blip r:embed="rId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9" name="Ellipse 8"/>
            <p:cNvSpPr/>
            <p:nvPr/>
          </p:nvSpPr>
          <p:spPr>
            <a:xfrm>
              <a:off x="7205484" y="3190446"/>
              <a:ext cx="540000" cy="540000"/>
            </a:xfrm>
            <a:prstGeom prst="ellipse">
              <a:avLst/>
            </a:prstGeom>
            <a:solidFill>
              <a:srgbClr val="FFC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b="1" dirty="0" smtClean="0">
                  <a:solidFill>
                    <a:schemeClr val="tx1"/>
                  </a:solidFill>
                </a:rPr>
                <a:t>W</a:t>
              </a:r>
              <a:endParaRPr lang="de-DE" b="1" dirty="0">
                <a:solidFill>
                  <a:schemeClr val="tx1"/>
                </a:solidFill>
              </a:endParaRPr>
            </a:p>
          </p:txBody>
        </p:sp>
        <p:sp>
          <p:nvSpPr>
            <p:cNvPr id="21" name="Ellipse 20"/>
            <p:cNvSpPr/>
            <p:nvPr/>
          </p:nvSpPr>
          <p:spPr>
            <a:xfrm>
              <a:off x="7192834" y="3190446"/>
              <a:ext cx="540000" cy="54000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b="1" dirty="0">
                <a:solidFill>
                  <a:schemeClr val="tx1"/>
                </a:solidFill>
              </a:endParaRPr>
            </a:p>
          </p:txBody>
        </p:sp>
        <p:sp>
          <p:nvSpPr>
            <p:cNvPr id="38" name="Ellipse 37"/>
            <p:cNvSpPr/>
            <p:nvPr/>
          </p:nvSpPr>
          <p:spPr>
            <a:xfrm>
              <a:off x="10260763" y="3111365"/>
              <a:ext cx="540000" cy="54000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b="1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46" name="Gruppieren 45"/>
          <p:cNvGrpSpPr/>
          <p:nvPr/>
        </p:nvGrpSpPr>
        <p:grpSpPr>
          <a:xfrm>
            <a:off x="9319600" y="3480192"/>
            <a:ext cx="2451200" cy="1396593"/>
            <a:chOff x="9319600" y="3480192"/>
            <a:chExt cx="2451200" cy="1396593"/>
          </a:xfrm>
        </p:grpSpPr>
        <p:sp>
          <p:nvSpPr>
            <p:cNvPr id="36" name="Ellipse 35"/>
            <p:cNvSpPr/>
            <p:nvPr/>
          </p:nvSpPr>
          <p:spPr>
            <a:xfrm>
              <a:off x="9319600" y="4336785"/>
              <a:ext cx="540000" cy="540000"/>
            </a:xfrm>
            <a:prstGeom prst="ellipse">
              <a:avLst/>
            </a:prstGeom>
            <a:solidFill>
              <a:srgbClr val="FFC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b="1" dirty="0" smtClean="0">
                  <a:solidFill>
                    <a:schemeClr val="tx1"/>
                  </a:solidFill>
                </a:rPr>
                <a:t>W</a:t>
              </a:r>
              <a:endParaRPr lang="de-DE" b="1" dirty="0">
                <a:solidFill>
                  <a:schemeClr val="tx1"/>
                </a:solidFill>
              </a:endParaRPr>
            </a:p>
          </p:txBody>
        </p:sp>
        <p:sp>
          <p:nvSpPr>
            <p:cNvPr id="37" name="Ellipse 36"/>
            <p:cNvSpPr/>
            <p:nvPr/>
          </p:nvSpPr>
          <p:spPr>
            <a:xfrm>
              <a:off x="11230800" y="4320986"/>
              <a:ext cx="540000" cy="540000"/>
            </a:xfrm>
            <a:prstGeom prst="ellipse">
              <a:avLst/>
            </a:prstGeom>
            <a:solidFill>
              <a:srgbClr val="00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b="1" dirty="0" smtClean="0">
                  <a:solidFill>
                    <a:schemeClr val="tx1"/>
                  </a:solidFill>
                </a:rPr>
                <a:t>Z</a:t>
              </a:r>
              <a:endParaRPr lang="de-DE" b="1" dirty="0">
                <a:solidFill>
                  <a:schemeClr val="tx1"/>
                </a:solidFill>
              </a:endParaRPr>
            </a:p>
          </p:txBody>
        </p:sp>
        <p:cxnSp>
          <p:nvCxnSpPr>
            <p:cNvPr id="39" name="Gerader Verbinder 38"/>
            <p:cNvCxnSpPr>
              <a:stCxn id="36" idx="7"/>
              <a:endCxn id="38" idx="3"/>
            </p:cNvCxnSpPr>
            <p:nvPr/>
          </p:nvCxnSpPr>
          <p:spPr>
            <a:xfrm flipV="1">
              <a:off x="9780519" y="3572284"/>
              <a:ext cx="559325" cy="843582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Gerader Verbinder 39"/>
            <p:cNvCxnSpPr>
              <a:stCxn id="37" idx="1"/>
              <a:endCxn id="38" idx="5"/>
            </p:cNvCxnSpPr>
            <p:nvPr/>
          </p:nvCxnSpPr>
          <p:spPr>
            <a:xfrm flipH="1" flipV="1">
              <a:off x="10721682" y="3572284"/>
              <a:ext cx="588199" cy="827783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41" name="Textfeld 40"/>
                <p:cNvSpPr txBox="1"/>
                <p:nvPr/>
              </p:nvSpPr>
              <p:spPr>
                <a:xfrm>
                  <a:off x="11113108" y="3480192"/>
                  <a:ext cx="190758" cy="518604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de-DE" b="1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de-DE" b="1" i="1" smtClean="0">
                                <a:latin typeface="Cambria Math" panose="02040503050406030204" pitchFamily="18" charset="0"/>
                              </a:rPr>
                              <m:t>𝟏</m:t>
                            </m:r>
                          </m:num>
                          <m:den>
                            <m:r>
                              <a:rPr lang="de-DE" b="1" i="1" smtClean="0">
                                <a:latin typeface="Cambria Math" panose="02040503050406030204" pitchFamily="18" charset="0"/>
                              </a:rPr>
                              <m:t>𝟐</m:t>
                            </m:r>
                          </m:den>
                        </m:f>
                      </m:oMath>
                    </m:oMathPara>
                  </a14:m>
                  <a:endParaRPr lang="de-DE" b="1" dirty="0"/>
                </a:p>
              </p:txBody>
            </p:sp>
          </mc:Choice>
          <mc:Fallback>
            <p:sp>
              <p:nvSpPr>
                <p:cNvPr id="41" name="Textfeld 40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1113108" y="3480192"/>
                  <a:ext cx="190758" cy="518604"/>
                </a:xfrm>
                <a:prstGeom prst="rect">
                  <a:avLst/>
                </a:prstGeom>
                <a:blipFill>
                  <a:blip r:embed="rId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42" name="Textfeld 41"/>
                <p:cNvSpPr txBox="1"/>
                <p:nvPr/>
              </p:nvSpPr>
              <p:spPr>
                <a:xfrm>
                  <a:off x="9773388" y="3480192"/>
                  <a:ext cx="190758" cy="518604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de-DE" b="1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de-DE" b="1" i="1" smtClean="0">
                                <a:latin typeface="Cambria Math" panose="02040503050406030204" pitchFamily="18" charset="0"/>
                              </a:rPr>
                              <m:t>𝟏</m:t>
                            </m:r>
                          </m:num>
                          <m:den>
                            <m:r>
                              <a:rPr lang="de-DE" b="1" i="1" smtClean="0">
                                <a:latin typeface="Cambria Math" panose="02040503050406030204" pitchFamily="18" charset="0"/>
                              </a:rPr>
                              <m:t>𝟐</m:t>
                            </m:r>
                          </m:den>
                        </m:f>
                      </m:oMath>
                    </m:oMathPara>
                  </a14:m>
                  <a:endParaRPr lang="de-DE" b="1" dirty="0"/>
                </a:p>
              </p:txBody>
            </p:sp>
          </mc:Choice>
          <mc:Fallback>
            <p:sp>
              <p:nvSpPr>
                <p:cNvPr id="42" name="Textfeld 4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773388" y="3480192"/>
                  <a:ext cx="190758" cy="518604"/>
                </a:xfrm>
                <a:prstGeom prst="rect">
                  <a:avLst/>
                </a:prstGeom>
                <a:blipFill>
                  <a:blip r:embed="rId7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43" name="Textfeld 42"/>
          <p:cNvSpPr txBox="1"/>
          <p:nvPr/>
        </p:nvSpPr>
        <p:spPr>
          <a:xfrm>
            <a:off x="5320235" y="4406320"/>
            <a:ext cx="8981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b="1" dirty="0" smtClean="0"/>
              <a:t>2. Wurf</a:t>
            </a:r>
            <a:endParaRPr lang="de-DE" b="1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4" name="Textfeld 43"/>
              <p:cNvSpPr txBox="1"/>
              <p:nvPr/>
            </p:nvSpPr>
            <p:spPr>
              <a:xfrm>
                <a:off x="6203543" y="5031948"/>
                <a:ext cx="69275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de-DE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b="0" i="1" smtClean="0">
                              <a:latin typeface="Cambria Math" panose="02040503050406030204" pitchFamily="18" charset="0"/>
                            </a:rPr>
                            <m:t>𝑊𝑊</m:t>
                          </m:r>
                        </m:e>
                      </m:d>
                    </m:oMath>
                  </m:oMathPara>
                </a14:m>
                <a:endParaRPr lang="de-DE" dirty="0"/>
              </a:p>
            </p:txBody>
          </p:sp>
        </mc:Choice>
        <mc:Fallback>
          <p:sp>
            <p:nvSpPr>
              <p:cNvPr id="44" name="Textfeld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03543" y="5031948"/>
                <a:ext cx="692754" cy="276999"/>
              </a:xfrm>
              <a:prstGeom prst="rect">
                <a:avLst/>
              </a:prstGeom>
              <a:blipFill>
                <a:blip r:embed="rId8"/>
                <a:stretch>
                  <a:fillRect b="-6522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feld 44"/>
              <p:cNvSpPr txBox="1"/>
              <p:nvPr/>
            </p:nvSpPr>
            <p:spPr>
              <a:xfrm>
                <a:off x="8164125" y="5010757"/>
                <a:ext cx="60600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de-DE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b="0" i="1" smtClean="0">
                              <a:latin typeface="Cambria Math" panose="02040503050406030204" pitchFamily="18" charset="0"/>
                            </a:rPr>
                            <m:t>𝑊𝑍</m:t>
                          </m:r>
                        </m:e>
                      </m:d>
                    </m:oMath>
                  </m:oMathPara>
                </a14:m>
                <a:endParaRPr lang="de-DE" dirty="0"/>
              </a:p>
            </p:txBody>
          </p:sp>
        </mc:Choice>
        <mc:Fallback xmlns="">
          <p:sp>
            <p:nvSpPr>
              <p:cNvPr id="45" name="Textfeld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64125" y="5010757"/>
                <a:ext cx="606000" cy="276999"/>
              </a:xfrm>
              <a:prstGeom prst="rect">
                <a:avLst/>
              </a:prstGeom>
              <a:blipFill>
                <a:blip r:embed="rId9"/>
                <a:stretch>
                  <a:fillRect b="-6667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feld 49"/>
              <p:cNvSpPr txBox="1"/>
              <p:nvPr/>
            </p:nvSpPr>
            <p:spPr>
              <a:xfrm>
                <a:off x="9319600" y="5006635"/>
                <a:ext cx="60939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de-DE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b="0" i="1" smtClean="0">
                              <a:latin typeface="Cambria Math" panose="02040503050406030204" pitchFamily="18" charset="0"/>
                            </a:rPr>
                            <m:t>𝑍𝑊</m:t>
                          </m:r>
                        </m:e>
                      </m:d>
                    </m:oMath>
                  </m:oMathPara>
                </a14:m>
                <a:endParaRPr lang="de-DE" dirty="0"/>
              </a:p>
            </p:txBody>
          </p:sp>
        </mc:Choice>
        <mc:Fallback xmlns="">
          <p:sp>
            <p:nvSpPr>
              <p:cNvPr id="50" name="Textfeld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19600" y="5006635"/>
                <a:ext cx="609398" cy="276999"/>
              </a:xfrm>
              <a:prstGeom prst="rect">
                <a:avLst/>
              </a:prstGeom>
              <a:blipFill>
                <a:blip r:embed="rId10"/>
                <a:stretch>
                  <a:fillRect b="-6522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feld 50"/>
              <p:cNvSpPr txBox="1"/>
              <p:nvPr/>
            </p:nvSpPr>
            <p:spPr>
              <a:xfrm>
                <a:off x="11195514" y="5006634"/>
                <a:ext cx="52264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de-DE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b="0" i="1" smtClean="0">
                              <a:latin typeface="Cambria Math" panose="02040503050406030204" pitchFamily="18" charset="0"/>
                            </a:rPr>
                            <m:t>𝑍𝑍</m:t>
                          </m:r>
                        </m:e>
                      </m:d>
                    </m:oMath>
                  </m:oMathPara>
                </a14:m>
                <a:endParaRPr lang="de-DE" dirty="0"/>
              </a:p>
            </p:txBody>
          </p:sp>
        </mc:Choice>
        <mc:Fallback xmlns="">
          <p:sp>
            <p:nvSpPr>
              <p:cNvPr id="51" name="Textfeld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195514" y="5006634"/>
                <a:ext cx="522644" cy="276999"/>
              </a:xfrm>
              <a:prstGeom prst="rect">
                <a:avLst/>
              </a:prstGeom>
              <a:blipFill>
                <a:blip r:embed="rId11"/>
                <a:stretch>
                  <a:fillRect b="-6522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3" name="Gerade Verbindung mit Pfeil 52"/>
          <p:cNvCxnSpPr/>
          <p:nvPr/>
        </p:nvCxnSpPr>
        <p:spPr>
          <a:xfrm flipH="1">
            <a:off x="7737372" y="2703055"/>
            <a:ext cx="1177901" cy="658523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Gerade Verbindung mit Pfeil 53"/>
          <p:cNvCxnSpPr/>
          <p:nvPr/>
        </p:nvCxnSpPr>
        <p:spPr>
          <a:xfrm flipH="1">
            <a:off x="6843777" y="3751198"/>
            <a:ext cx="474112" cy="714918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feld 55"/>
              <p:cNvSpPr txBox="1"/>
              <p:nvPr/>
            </p:nvSpPr>
            <p:spPr>
              <a:xfrm>
                <a:off x="5157306" y="5627847"/>
                <a:ext cx="106106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𝑝</m:t>
                      </m:r>
                      <m:d>
                        <m:dPr>
                          <m:ctrlPr>
                            <a:rPr lang="de-DE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b="0" i="1" smtClean="0">
                              <a:latin typeface="Cambria Math" panose="02040503050406030204" pitchFamily="18" charset="0"/>
                            </a:rPr>
                            <m:t>𝑊𝑊</m:t>
                          </m:r>
                        </m:e>
                      </m:d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de-DE" dirty="0"/>
              </a:p>
            </p:txBody>
          </p:sp>
        </mc:Choice>
        <mc:Fallback xmlns="">
          <p:sp>
            <p:nvSpPr>
              <p:cNvPr id="56" name="Textfeld 5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57306" y="5627847"/>
                <a:ext cx="1061060" cy="276999"/>
              </a:xfrm>
              <a:prstGeom prst="rect">
                <a:avLst/>
              </a:prstGeom>
              <a:blipFill>
                <a:blip r:embed="rId12"/>
                <a:stretch>
                  <a:fillRect l="-5172" r="-2299" b="-23913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7" name="Textfeld 56"/>
              <p:cNvSpPr txBox="1"/>
              <p:nvPr/>
            </p:nvSpPr>
            <p:spPr>
              <a:xfrm>
                <a:off x="6258093" y="5465309"/>
                <a:ext cx="477695" cy="51860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de-DE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de-DE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de-DE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f>
                        <m:fPr>
                          <m:ctrlPr>
                            <a:rPr lang="de-DE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de-DE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de-DE" dirty="0"/>
              </a:p>
            </p:txBody>
          </p:sp>
        </mc:Choice>
        <mc:Fallback xmlns="">
          <p:sp>
            <p:nvSpPr>
              <p:cNvPr id="57" name="Textfeld 5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58093" y="5465309"/>
                <a:ext cx="477695" cy="518604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extfeld 57"/>
              <p:cNvSpPr txBox="1"/>
              <p:nvPr/>
            </p:nvSpPr>
            <p:spPr>
              <a:xfrm>
                <a:off x="6825001" y="5467714"/>
                <a:ext cx="418384" cy="51860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de-DE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de-DE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de-DE" dirty="0"/>
              </a:p>
            </p:txBody>
          </p:sp>
        </mc:Choice>
        <mc:Fallback xmlns="">
          <p:sp>
            <p:nvSpPr>
              <p:cNvPr id="58" name="Textfeld 5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25001" y="5467714"/>
                <a:ext cx="418384" cy="518604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9" name="Abgerundete rechteckige Legende 58"/>
          <p:cNvSpPr/>
          <p:nvPr/>
        </p:nvSpPr>
        <p:spPr>
          <a:xfrm>
            <a:off x="4383404" y="6292237"/>
            <a:ext cx="2076994" cy="342464"/>
          </a:xfrm>
          <a:prstGeom prst="wedgeRoundRectCallout">
            <a:avLst>
              <a:gd name="adj1" fmla="val 49607"/>
              <a:gd name="adj2" fmla="val -131155"/>
              <a:gd name="adj3" fmla="val 16667"/>
            </a:avLst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/>
              <a:t>PFADREGEL</a:t>
            </a:r>
            <a:endParaRPr lang="de-DE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1" name="Textfeld 60"/>
              <p:cNvSpPr txBox="1"/>
              <p:nvPr/>
            </p:nvSpPr>
            <p:spPr>
              <a:xfrm>
                <a:off x="8366532" y="5442248"/>
                <a:ext cx="181139" cy="51860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de-DE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de-DE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de-DE" dirty="0"/>
              </a:p>
            </p:txBody>
          </p:sp>
        </mc:Choice>
        <mc:Fallback xmlns="">
          <p:sp>
            <p:nvSpPr>
              <p:cNvPr id="61" name="Textfeld 6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66532" y="5442248"/>
                <a:ext cx="181139" cy="518604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2" name="Textfeld 61"/>
              <p:cNvSpPr txBox="1"/>
              <p:nvPr/>
            </p:nvSpPr>
            <p:spPr>
              <a:xfrm>
                <a:off x="9499030" y="5413484"/>
                <a:ext cx="181139" cy="51860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de-DE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de-DE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de-DE" dirty="0"/>
              </a:p>
            </p:txBody>
          </p:sp>
        </mc:Choice>
        <mc:Fallback xmlns="">
          <p:sp>
            <p:nvSpPr>
              <p:cNvPr id="62" name="Textfeld 6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99030" y="5413484"/>
                <a:ext cx="181139" cy="518604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3" name="Textfeld 62"/>
              <p:cNvSpPr txBox="1"/>
              <p:nvPr/>
            </p:nvSpPr>
            <p:spPr>
              <a:xfrm>
                <a:off x="11366266" y="5429281"/>
                <a:ext cx="181139" cy="51860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de-DE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de-DE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de-DE" dirty="0"/>
              </a:p>
            </p:txBody>
          </p:sp>
        </mc:Choice>
        <mc:Fallback xmlns="">
          <p:sp>
            <p:nvSpPr>
              <p:cNvPr id="63" name="Textfeld 6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366266" y="5429281"/>
                <a:ext cx="181139" cy="518604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4" name="Textfeld 63"/>
          <p:cNvSpPr txBox="1"/>
          <p:nvPr/>
        </p:nvSpPr>
        <p:spPr>
          <a:xfrm>
            <a:off x="357483" y="4368485"/>
            <a:ext cx="6479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smtClean="0"/>
              <a:t>zu a)</a:t>
            </a:r>
            <a:endParaRPr lang="de-DE" b="1" dirty="0"/>
          </a:p>
        </p:txBody>
      </p:sp>
      <p:sp>
        <p:nvSpPr>
          <p:cNvPr id="65" name="Abgerundetes Rechteck 64"/>
          <p:cNvSpPr/>
          <p:nvPr/>
        </p:nvSpPr>
        <p:spPr>
          <a:xfrm>
            <a:off x="384172" y="3926772"/>
            <a:ext cx="1515292" cy="313509"/>
          </a:xfrm>
          <a:prstGeom prst="round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Antworten</a:t>
            </a:r>
            <a:endParaRPr lang="de-DE" b="1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6" name="Textfeld 65"/>
              <p:cNvSpPr txBox="1"/>
              <p:nvPr/>
            </p:nvSpPr>
            <p:spPr>
              <a:xfrm>
                <a:off x="1137249" y="4293406"/>
                <a:ext cx="2016449" cy="51860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𝑝</m:t>
                      </m:r>
                      <m:d>
                        <m:dPr>
                          <m:ctrlPr>
                            <a:rPr lang="de-DE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b="0" i="1" smtClean="0">
                              <a:latin typeface="Cambria Math" panose="02040503050406030204" pitchFamily="18" charset="0"/>
                            </a:rPr>
                            <m:t>𝑊𝑊</m:t>
                          </m:r>
                        </m:e>
                      </m:d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de-DE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de-DE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r>
                        <a:rPr lang="de-DE" b="0" i="0" smtClean="0">
                          <a:latin typeface="Cambria Math" panose="02040503050406030204" pitchFamily="18" charset="0"/>
                        </a:rPr>
                        <m:t>=25%</m:t>
                      </m:r>
                    </m:oMath>
                  </m:oMathPara>
                </a14:m>
                <a:endParaRPr lang="de-DE" dirty="0"/>
              </a:p>
            </p:txBody>
          </p:sp>
        </mc:Choice>
        <mc:Fallback xmlns="">
          <p:sp>
            <p:nvSpPr>
              <p:cNvPr id="66" name="Textfeld 6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37249" y="4293406"/>
                <a:ext cx="2016449" cy="518604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8" name="Ellipse 67"/>
          <p:cNvSpPr/>
          <p:nvPr/>
        </p:nvSpPr>
        <p:spPr>
          <a:xfrm>
            <a:off x="8151024" y="4976640"/>
            <a:ext cx="666206" cy="415648"/>
          </a:xfrm>
          <a:prstGeom prst="ellipse">
            <a:avLst/>
          </a:prstGeom>
          <a:solidFill>
            <a:srgbClr val="FF0000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9" name="Ellipse 68"/>
          <p:cNvSpPr/>
          <p:nvPr/>
        </p:nvSpPr>
        <p:spPr>
          <a:xfrm>
            <a:off x="9296192" y="4955549"/>
            <a:ext cx="666206" cy="415648"/>
          </a:xfrm>
          <a:prstGeom prst="ellipse">
            <a:avLst/>
          </a:prstGeom>
          <a:solidFill>
            <a:srgbClr val="FF0000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0" name="Textfeld 69"/>
          <p:cNvSpPr txBox="1"/>
          <p:nvPr/>
        </p:nvSpPr>
        <p:spPr>
          <a:xfrm>
            <a:off x="336707" y="4999798"/>
            <a:ext cx="6479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smtClean="0"/>
              <a:t>zu b)</a:t>
            </a:r>
            <a:endParaRPr lang="de-DE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1" name="Textfeld 70"/>
              <p:cNvSpPr txBox="1"/>
              <p:nvPr/>
            </p:nvSpPr>
            <p:spPr>
              <a:xfrm>
                <a:off x="1136353" y="4869156"/>
                <a:ext cx="2614114" cy="51860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𝑝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de-DE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de-DE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de-DE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de-DE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de-DE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de-DE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r>
                        <a:rPr lang="de-DE" b="0" i="0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de-DE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de-DE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=75%</m:t>
                      </m:r>
                    </m:oMath>
                  </m:oMathPara>
                </a14:m>
                <a:endParaRPr lang="de-DE" dirty="0"/>
              </a:p>
            </p:txBody>
          </p:sp>
        </mc:Choice>
        <mc:Fallback xmlns="">
          <p:sp>
            <p:nvSpPr>
              <p:cNvPr id="71" name="Textfeld 7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36353" y="4869156"/>
                <a:ext cx="2614114" cy="518604"/>
              </a:xfrm>
              <a:prstGeom prst="rect">
                <a:avLst/>
              </a:prstGeom>
              <a:blipFill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3" name="Textfeld 72"/>
          <p:cNvSpPr txBox="1"/>
          <p:nvPr/>
        </p:nvSpPr>
        <p:spPr>
          <a:xfrm>
            <a:off x="352459" y="5631111"/>
            <a:ext cx="6479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smtClean="0"/>
              <a:t>zu c)</a:t>
            </a:r>
            <a:endParaRPr lang="de-DE" b="1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4" name="Textfeld 73"/>
              <p:cNvSpPr txBox="1"/>
              <p:nvPr/>
            </p:nvSpPr>
            <p:spPr>
              <a:xfrm>
                <a:off x="1136353" y="5515849"/>
                <a:ext cx="2852832" cy="51860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𝑝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=1−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𝑝</m:t>
                      </m:r>
                      <m:d>
                        <m:dPr>
                          <m:ctrlPr>
                            <a:rPr lang="de-DE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b="0" i="1" smtClean="0">
                              <a:latin typeface="Cambria Math" panose="02040503050406030204" pitchFamily="18" charset="0"/>
                            </a:rPr>
                            <m:t>𝑊𝑊</m:t>
                          </m:r>
                        </m:e>
                      </m:d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de-DE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de-DE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=75%</m:t>
                      </m:r>
                    </m:oMath>
                  </m:oMathPara>
                </a14:m>
                <a:endParaRPr lang="de-DE" dirty="0"/>
              </a:p>
            </p:txBody>
          </p:sp>
        </mc:Choice>
        <mc:Fallback>
          <p:sp>
            <p:nvSpPr>
              <p:cNvPr id="74" name="Textfeld 7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36353" y="5515849"/>
                <a:ext cx="2852832" cy="518604"/>
              </a:xfrm>
              <a:prstGeom prst="rect">
                <a:avLst/>
              </a:prstGeom>
              <a:blipFill>
                <a:blip r:embed="rId2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5" name="Abgerundete rechteckige Legende 74"/>
          <p:cNvSpPr/>
          <p:nvPr/>
        </p:nvSpPr>
        <p:spPr>
          <a:xfrm>
            <a:off x="68478" y="6316240"/>
            <a:ext cx="2871669" cy="342464"/>
          </a:xfrm>
          <a:prstGeom prst="wedgeRoundRectCallout">
            <a:avLst>
              <a:gd name="adj1" fmla="val 10097"/>
              <a:gd name="adj2" fmla="val -168125"/>
              <a:gd name="adj3" fmla="val 16667"/>
            </a:avLst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Gegenwahrscheinlichkeit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2" name="Rechteck 1"/>
          <p:cNvSpPr/>
          <p:nvPr/>
        </p:nvSpPr>
        <p:spPr>
          <a:xfrm>
            <a:off x="328203" y="1645310"/>
            <a:ext cx="3882959" cy="13388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de-DE" b="1" dirty="0"/>
              <a:t>Eine Münze wird 2x geworfen. </a:t>
            </a:r>
          </a:p>
          <a:p>
            <a:pPr>
              <a:lnSpc>
                <a:spcPct val="150000"/>
              </a:lnSpc>
            </a:pPr>
            <a:r>
              <a:rPr lang="de-DE" b="1" dirty="0"/>
              <a:t>Wie groß ist die Wahrscheinlichkeit…</a:t>
            </a:r>
          </a:p>
          <a:p>
            <a:pPr marL="342900" indent="-342900">
              <a:lnSpc>
                <a:spcPct val="150000"/>
              </a:lnSpc>
              <a:buFont typeface="+mj-lt"/>
              <a:buAutoNum type="alphaLcParenR"/>
            </a:pPr>
            <a:r>
              <a:rPr lang="de-DE" b="1" dirty="0"/>
              <a:t>…2x „Wappen“ zu werfen?</a:t>
            </a:r>
          </a:p>
        </p:txBody>
      </p:sp>
      <p:sp>
        <p:nvSpPr>
          <p:cNvPr id="3" name="Rechteck 2"/>
          <p:cNvSpPr/>
          <p:nvPr/>
        </p:nvSpPr>
        <p:spPr>
          <a:xfrm>
            <a:off x="328203" y="2921169"/>
            <a:ext cx="4221733" cy="5078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de-DE" b="1" dirty="0" smtClean="0"/>
              <a:t>b)   …mindestens </a:t>
            </a:r>
            <a:r>
              <a:rPr lang="de-DE" b="1" dirty="0"/>
              <a:t>1x „Wappen“ zu werfen?</a:t>
            </a:r>
          </a:p>
        </p:txBody>
      </p:sp>
      <p:sp>
        <p:nvSpPr>
          <p:cNvPr id="6" name="Rechteck 5"/>
          <p:cNvSpPr/>
          <p:nvPr/>
        </p:nvSpPr>
        <p:spPr>
          <a:xfrm>
            <a:off x="342960" y="3372032"/>
            <a:ext cx="4055021" cy="5078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de-DE" b="1" dirty="0" smtClean="0"/>
              <a:t>c)   …höchstens </a:t>
            </a:r>
            <a:r>
              <a:rPr lang="de-DE" b="1" dirty="0"/>
              <a:t>1x „Wappen“ zu werfen?</a:t>
            </a:r>
            <a:endParaRPr lang="de-DE" b="1" dirty="0"/>
          </a:p>
        </p:txBody>
      </p:sp>
    </p:spTree>
    <p:extLst>
      <p:ext uri="{BB962C8B-B14F-4D97-AF65-F5344CB8AC3E}">
        <p14:creationId xmlns:p14="http://schemas.microsoft.com/office/powerpoint/2010/main" val="29874987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60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63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66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71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76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81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86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91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96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1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6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9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14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19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4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34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5" presetID="16" presetClass="entr" presetSubtype="4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37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8" presetID="16" presetClass="entr" presetSubtype="4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40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45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50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55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6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65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>
                      <p:stCondLst>
                        <p:cond delay="indefinite"/>
                      </p:stCondLst>
                      <p:childTnLst>
                        <p:par>
                          <p:cTn id="167" fill="hold">
                            <p:stCondLst>
                              <p:cond delay="0"/>
                            </p:stCondLst>
                            <p:childTnLst>
                              <p:par>
                                <p:cTn id="168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70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75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" grpId="0" animBg="1"/>
      <p:bldP spid="67" grpId="0" animBg="1"/>
      <p:bldP spid="4" grpId="0"/>
      <p:bldP spid="5" grpId="0" animBg="1"/>
      <p:bldP spid="8" grpId="0" animBg="1"/>
      <p:bldP spid="16" grpId="0"/>
      <p:bldP spid="17" grpId="0"/>
      <p:bldP spid="43" grpId="0"/>
      <p:bldP spid="44" grpId="0"/>
      <p:bldP spid="45" grpId="0"/>
      <p:bldP spid="50" grpId="0"/>
      <p:bldP spid="51" grpId="0"/>
      <p:bldP spid="56" grpId="0"/>
      <p:bldP spid="57" grpId="0"/>
      <p:bldP spid="58" grpId="0"/>
      <p:bldP spid="59" grpId="0" animBg="1"/>
      <p:bldP spid="61" grpId="0"/>
      <p:bldP spid="62" grpId="0"/>
      <p:bldP spid="63" grpId="0"/>
      <p:bldP spid="64" grpId="0"/>
      <p:bldP spid="65" grpId="0" animBg="1"/>
      <p:bldP spid="66" grpId="0"/>
      <p:bldP spid="68" grpId="0" animBg="1"/>
      <p:bldP spid="69" grpId="0" animBg="1"/>
      <p:bldP spid="70" grpId="0"/>
      <p:bldP spid="71" grpId="0"/>
      <p:bldP spid="73" grpId="0"/>
      <p:bldP spid="74" grpId="0"/>
      <p:bldP spid="75" grpId="0" animBg="1"/>
      <p:bldP spid="2" grpId="0"/>
      <p:bldP spid="3" grpId="0"/>
      <p:bldP spid="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bgerundetes Rechteck 1"/>
          <p:cNvSpPr/>
          <p:nvPr/>
        </p:nvSpPr>
        <p:spPr>
          <a:xfrm>
            <a:off x="3117669" y="274321"/>
            <a:ext cx="5956662" cy="470262"/>
          </a:xfrm>
          <a:prstGeom prst="round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/>
              <a:t>Zusammenfassung</a:t>
            </a:r>
            <a:endParaRPr lang="de-DE" sz="2800" b="1" dirty="0"/>
          </a:p>
        </p:txBody>
      </p:sp>
      <p:sp>
        <p:nvSpPr>
          <p:cNvPr id="3" name="Abgerundetes Rechteck 2"/>
          <p:cNvSpPr/>
          <p:nvPr/>
        </p:nvSpPr>
        <p:spPr>
          <a:xfrm>
            <a:off x="1079862" y="2743200"/>
            <a:ext cx="2468880" cy="613954"/>
          </a:xfrm>
          <a:prstGeom prst="roundRect">
            <a:avLst/>
          </a:prstGeom>
          <a:solidFill>
            <a:srgbClr val="00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 smtClean="0">
                <a:solidFill>
                  <a:schemeClr val="tx1"/>
                </a:solidFill>
              </a:rPr>
              <a:t>…Einzelereignis</a:t>
            </a:r>
            <a:endParaRPr lang="de-DE" sz="2000" b="1" dirty="0">
              <a:solidFill>
                <a:schemeClr val="tx1"/>
              </a:solidFill>
            </a:endParaRPr>
          </a:p>
        </p:txBody>
      </p:sp>
      <p:sp>
        <p:nvSpPr>
          <p:cNvPr id="4" name="Abgerundetes Rechteck 3"/>
          <p:cNvSpPr/>
          <p:nvPr/>
        </p:nvSpPr>
        <p:spPr>
          <a:xfrm>
            <a:off x="3117669" y="1247503"/>
            <a:ext cx="5956662" cy="470262"/>
          </a:xfrm>
          <a:prstGeom prst="round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solidFill>
                  <a:schemeClr val="bg1"/>
                </a:solidFill>
              </a:rPr>
              <a:t>Wahrscheinlichkeiten berechnen für…</a:t>
            </a:r>
            <a:endParaRPr lang="de-DE" sz="2800" b="1" dirty="0">
              <a:solidFill>
                <a:schemeClr val="bg1"/>
              </a:solidFill>
            </a:endParaRPr>
          </a:p>
        </p:txBody>
      </p:sp>
      <p:sp>
        <p:nvSpPr>
          <p:cNvPr id="5" name="Abgerundetes Rechteck 4"/>
          <p:cNvSpPr/>
          <p:nvPr/>
        </p:nvSpPr>
        <p:spPr>
          <a:xfrm>
            <a:off x="3587931" y="2743200"/>
            <a:ext cx="2468880" cy="613954"/>
          </a:xfrm>
          <a:prstGeom prst="round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 smtClean="0">
                <a:solidFill>
                  <a:schemeClr val="bg1"/>
                </a:solidFill>
              </a:rPr>
              <a:t>Pfadregel</a:t>
            </a:r>
            <a:endParaRPr lang="de-DE" sz="2000" b="1" dirty="0">
              <a:solidFill>
                <a:schemeClr val="bg1"/>
              </a:solidFill>
            </a:endParaRPr>
          </a:p>
        </p:txBody>
      </p:sp>
      <p:sp>
        <p:nvSpPr>
          <p:cNvPr id="6" name="Abgerundetes Rechteck 5"/>
          <p:cNvSpPr/>
          <p:nvPr/>
        </p:nvSpPr>
        <p:spPr>
          <a:xfrm>
            <a:off x="6096000" y="2357846"/>
            <a:ext cx="5691052" cy="1384662"/>
          </a:xfrm>
          <a:prstGeom prst="round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Bei einem mehrstufigen Zufallsexperiment ist die zum Erreichen eines besonderen Ereignisses zu bestimmende Wahrscheinlichkeit gleich dem Produkt der Wahrscheinlichkeiten entlang des Ereignispfades. 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7" name="Abgerundetes Rechteck 6"/>
          <p:cNvSpPr/>
          <p:nvPr/>
        </p:nvSpPr>
        <p:spPr>
          <a:xfrm>
            <a:off x="1079862" y="4630783"/>
            <a:ext cx="2468880" cy="613954"/>
          </a:xfrm>
          <a:prstGeom prst="roundRect">
            <a:avLst/>
          </a:prstGeom>
          <a:solidFill>
            <a:srgbClr val="00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 smtClean="0">
                <a:solidFill>
                  <a:schemeClr val="tx1"/>
                </a:solidFill>
              </a:rPr>
              <a:t>…Mehrfachereignis</a:t>
            </a:r>
            <a:endParaRPr lang="de-DE" sz="2000" b="1" dirty="0">
              <a:solidFill>
                <a:schemeClr val="tx1"/>
              </a:solidFill>
            </a:endParaRPr>
          </a:p>
        </p:txBody>
      </p:sp>
      <p:sp>
        <p:nvSpPr>
          <p:cNvPr id="8" name="Abgerundetes Rechteck 7"/>
          <p:cNvSpPr/>
          <p:nvPr/>
        </p:nvSpPr>
        <p:spPr>
          <a:xfrm>
            <a:off x="3587931" y="4630783"/>
            <a:ext cx="2468880" cy="613954"/>
          </a:xfrm>
          <a:prstGeom prst="round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 smtClean="0">
                <a:solidFill>
                  <a:schemeClr val="bg1"/>
                </a:solidFill>
              </a:rPr>
              <a:t>Summenregel</a:t>
            </a:r>
            <a:endParaRPr lang="de-DE" sz="2000" b="1" dirty="0">
              <a:solidFill>
                <a:schemeClr val="bg1"/>
              </a:solidFill>
            </a:endParaRPr>
          </a:p>
        </p:txBody>
      </p:sp>
      <p:sp>
        <p:nvSpPr>
          <p:cNvPr id="9" name="Abgerundetes Rechteck 8"/>
          <p:cNvSpPr/>
          <p:nvPr/>
        </p:nvSpPr>
        <p:spPr>
          <a:xfrm>
            <a:off x="6096000" y="4245429"/>
            <a:ext cx="5691052" cy="1384662"/>
          </a:xfrm>
          <a:prstGeom prst="round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Bei einem mehrstufigen Zufallsexperiment ist die Wahrscheinlichkeit eines (zusammengesetzten) Ereignisses gleich der Summe der Wahrscheinlichkeiten aller der Pfade, die zu seinen zugehörigen Ereignissen führen.</a:t>
            </a:r>
            <a:endParaRPr lang="de-DE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25844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</p:bld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151</Words>
  <Application>Microsoft Office PowerPoint</Application>
  <PresentationFormat>Breitbild</PresentationFormat>
  <Paragraphs>51</Paragraphs>
  <Slides>2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Cambria Math</vt:lpstr>
      <vt:lpstr>Office</vt:lpstr>
      <vt:lpstr>PowerPoint-Präsentation</vt:lpstr>
      <vt:lpstr>PowerPoint-Präsentation</vt:lpstr>
    </vt:vector>
  </TitlesOfParts>
  <Company>Albertus Magnus Realschule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Albertus AM. Magnus</dc:creator>
  <cp:lastModifiedBy>Albertus AM. Magnus</cp:lastModifiedBy>
  <cp:revision>12</cp:revision>
  <dcterms:created xsi:type="dcterms:W3CDTF">2020-05-08T06:42:11Z</dcterms:created>
  <dcterms:modified xsi:type="dcterms:W3CDTF">2020-05-08T08:15:47Z</dcterms:modified>
</cp:coreProperties>
</file>