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4F287-DABD-47B3-897D-D7859B0A311E}" type="datetimeFigureOut">
              <a:rPr lang="de-DE" smtClean="0"/>
              <a:t>08.05.2020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DE59-07CD-4931-9325-4A2CE7FCE9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4352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4F287-DABD-47B3-897D-D7859B0A311E}" type="datetimeFigureOut">
              <a:rPr lang="de-DE" smtClean="0"/>
              <a:t>08.05.2020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DE59-07CD-4931-9325-4A2CE7FCE9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2722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4F287-DABD-47B3-897D-D7859B0A311E}" type="datetimeFigureOut">
              <a:rPr lang="de-DE" smtClean="0"/>
              <a:t>08.05.2020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DE59-07CD-4931-9325-4A2CE7FCE9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0913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4F287-DABD-47B3-897D-D7859B0A311E}" type="datetimeFigureOut">
              <a:rPr lang="de-DE" smtClean="0"/>
              <a:t>08.05.2020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DE59-07CD-4931-9325-4A2CE7FCE9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4023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4F287-DABD-47B3-897D-D7859B0A311E}" type="datetimeFigureOut">
              <a:rPr lang="de-DE" smtClean="0"/>
              <a:t>08.05.2020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DE59-07CD-4931-9325-4A2CE7FCE9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605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4F287-DABD-47B3-897D-D7859B0A311E}" type="datetimeFigureOut">
              <a:rPr lang="de-DE" smtClean="0"/>
              <a:t>08.05.2020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DE59-07CD-4931-9325-4A2CE7FCE9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5193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4F287-DABD-47B3-897D-D7859B0A311E}" type="datetimeFigureOut">
              <a:rPr lang="de-DE" smtClean="0"/>
              <a:t>08.05.2020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DE59-07CD-4931-9325-4A2CE7FCE9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3315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4F287-DABD-47B3-897D-D7859B0A311E}" type="datetimeFigureOut">
              <a:rPr lang="de-DE" smtClean="0"/>
              <a:t>08.05.2020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DE59-07CD-4931-9325-4A2CE7FCE9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622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4F287-DABD-47B3-897D-D7859B0A311E}" type="datetimeFigureOut">
              <a:rPr lang="de-DE" smtClean="0"/>
              <a:t>08.05.2020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DE59-07CD-4931-9325-4A2CE7FCE9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7755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4F287-DABD-47B3-897D-D7859B0A311E}" type="datetimeFigureOut">
              <a:rPr lang="de-DE" smtClean="0"/>
              <a:t>08.05.2020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DE59-07CD-4931-9325-4A2CE7FCE9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1653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4F287-DABD-47B3-897D-D7859B0A311E}" type="datetimeFigureOut">
              <a:rPr lang="de-DE" smtClean="0"/>
              <a:t>08.05.2020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DE59-07CD-4931-9325-4A2CE7FCE9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7882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4F287-DABD-47B3-897D-D7859B0A311E}" type="datetimeFigureOut">
              <a:rPr lang="de-DE" smtClean="0"/>
              <a:t>08.05.2020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6DE59-07CD-4931-9325-4A2CE7FCE9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715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3165550" y="132695"/>
            <a:ext cx="58609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Laplace-Experiment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2804160" y="1306286"/>
            <a:ext cx="6583680" cy="561703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„Alle Ereignisse eines Experimentes sind gleich wahrscheinlich.“</a:t>
            </a:r>
            <a:endParaRPr lang="de-DE" b="1" dirty="0"/>
          </a:p>
        </p:txBody>
      </p:sp>
      <p:sp>
        <p:nvSpPr>
          <p:cNvPr id="6" name="Abgerundetes Rechteck 5"/>
          <p:cNvSpPr/>
          <p:nvPr/>
        </p:nvSpPr>
        <p:spPr>
          <a:xfrm>
            <a:off x="431074" y="2220686"/>
            <a:ext cx="1515292" cy="313509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Beispiel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2299063" y="2220686"/>
            <a:ext cx="3566160" cy="313509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Werfen einer Münze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557334" y="2735376"/>
            <a:ext cx="3049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Die Münze fällt auf eine Seite.</a:t>
            </a:r>
            <a:endParaRPr lang="de-DE" b="1" dirty="0"/>
          </a:p>
        </p:txBody>
      </p:sp>
      <p:sp>
        <p:nvSpPr>
          <p:cNvPr id="9" name="Textfeld 8"/>
          <p:cNvSpPr txBox="1"/>
          <p:nvPr/>
        </p:nvSpPr>
        <p:spPr>
          <a:xfrm>
            <a:off x="2416642" y="3065344"/>
            <a:ext cx="334899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b="1" dirty="0" smtClean="0"/>
              <a:t>Sehr unwahrscheinlich: Münze bleibt auf dem </a:t>
            </a:r>
            <a:r>
              <a:rPr lang="de-DE" sz="1000" b="1" dirty="0"/>
              <a:t>R</a:t>
            </a:r>
            <a:r>
              <a:rPr lang="de-DE" sz="1000" b="1" dirty="0" smtClean="0"/>
              <a:t>and stehen.</a:t>
            </a:r>
            <a:endParaRPr lang="de-DE" sz="1000" b="1" dirty="0"/>
          </a:p>
        </p:txBody>
      </p:sp>
      <p:sp>
        <p:nvSpPr>
          <p:cNvPr id="10" name="Ellipse 9"/>
          <p:cNvSpPr/>
          <p:nvPr/>
        </p:nvSpPr>
        <p:spPr>
          <a:xfrm>
            <a:off x="3154515" y="3613986"/>
            <a:ext cx="540000" cy="5400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W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4180785" y="3613986"/>
            <a:ext cx="540000" cy="540000"/>
          </a:xfrm>
          <a:prstGeom prst="ellips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Z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20163" y="3731550"/>
            <a:ext cx="2237171" cy="309791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mögliche Ereignisse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5207055" y="3683931"/>
            <a:ext cx="4748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smtClean="0"/>
              <a:t>(2)</a:t>
            </a:r>
            <a:endParaRPr lang="de-DE" sz="2000" b="1" dirty="0"/>
          </a:p>
        </p:txBody>
      </p:sp>
      <p:sp>
        <p:nvSpPr>
          <p:cNvPr id="14" name="Abgerundetes Rechteck 13"/>
          <p:cNvSpPr/>
          <p:nvPr/>
        </p:nvSpPr>
        <p:spPr>
          <a:xfrm>
            <a:off x="320162" y="4573230"/>
            <a:ext cx="5775838" cy="26754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Wahrscheinlichkeit, bei einem Wurf „Wappen“ zu erhalten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/>
              <p:cNvSpPr txBox="1"/>
              <p:nvPr/>
            </p:nvSpPr>
            <p:spPr>
              <a:xfrm>
                <a:off x="3154515" y="4960224"/>
                <a:ext cx="1757725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𝒑</m:t>
                      </m:r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𝑾𝒂𝒑𝒑𝒆𝒏</m:t>
                          </m:r>
                        </m:e>
                      </m:d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4515" y="4960224"/>
                <a:ext cx="1757725" cy="51860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bgerundetes Rechteck 15"/>
          <p:cNvSpPr/>
          <p:nvPr/>
        </p:nvSpPr>
        <p:spPr>
          <a:xfrm>
            <a:off x="320161" y="5598281"/>
            <a:ext cx="5775839" cy="308989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Wahrscheinlichkeit, bei einem Wurf „Zahl“ zu erhalten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/>
              <p:cNvSpPr txBox="1"/>
              <p:nvPr/>
            </p:nvSpPr>
            <p:spPr>
              <a:xfrm>
                <a:off x="3185773" y="6011676"/>
                <a:ext cx="1345753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𝒑</m:t>
                      </m:r>
                      <m:d>
                        <m:d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1" i="1" smtClean="0">
                              <a:solidFill>
                                <a:srgbClr val="00FF00"/>
                              </a:solidFill>
                              <a:latin typeface="Cambria Math" panose="02040503050406030204" pitchFamily="18" charset="0"/>
                            </a:rPr>
                            <m:t>𝒁𝒂𝒉𝒍</m:t>
                          </m:r>
                        </m:e>
                      </m:d>
                      <m:r>
                        <a:rPr lang="de-DE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5773" y="6011676"/>
                <a:ext cx="1345753" cy="5186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Abgerundetes Rechteck 17"/>
          <p:cNvSpPr/>
          <p:nvPr/>
        </p:nvSpPr>
        <p:spPr>
          <a:xfrm>
            <a:off x="320162" y="5064631"/>
            <a:ext cx="2237171" cy="30979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e</a:t>
            </a:r>
            <a:r>
              <a:rPr lang="de-DE" b="1" dirty="0" smtClean="0">
                <a:solidFill>
                  <a:schemeClr val="tx1"/>
                </a:solidFill>
              </a:rPr>
              <a:t>in günstiges Ereignis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9" name="Abgerundetes Rechteck 18"/>
          <p:cNvSpPr/>
          <p:nvPr/>
        </p:nvSpPr>
        <p:spPr>
          <a:xfrm>
            <a:off x="320161" y="6116082"/>
            <a:ext cx="2237171" cy="309791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e</a:t>
            </a:r>
            <a:r>
              <a:rPr lang="de-DE" b="1" dirty="0" smtClean="0">
                <a:solidFill>
                  <a:schemeClr val="tx1"/>
                </a:solidFill>
              </a:rPr>
              <a:t>in günstiges Ereignis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0" name="Abgerundetes Rechteck 19"/>
          <p:cNvSpPr/>
          <p:nvPr/>
        </p:nvSpPr>
        <p:spPr>
          <a:xfrm>
            <a:off x="6404483" y="2220685"/>
            <a:ext cx="5454581" cy="313510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Darstellung im Baumdiagramm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21" name="Ellipse 20"/>
          <p:cNvSpPr/>
          <p:nvPr/>
        </p:nvSpPr>
        <p:spPr>
          <a:xfrm>
            <a:off x="7928750" y="4033230"/>
            <a:ext cx="540000" cy="5400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W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2" name="Ellipse 21"/>
          <p:cNvSpPr/>
          <p:nvPr/>
        </p:nvSpPr>
        <p:spPr>
          <a:xfrm>
            <a:off x="9829458" y="4041341"/>
            <a:ext cx="540000" cy="540000"/>
          </a:xfrm>
          <a:prstGeom prst="ellips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Z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3" name="Ellipse 22"/>
          <p:cNvSpPr/>
          <p:nvPr/>
        </p:nvSpPr>
        <p:spPr>
          <a:xfrm>
            <a:off x="8847840" y="2886891"/>
            <a:ext cx="540000" cy="54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>
              <a:solidFill>
                <a:schemeClr val="tx1"/>
              </a:solidFill>
            </a:endParaRPr>
          </a:p>
        </p:txBody>
      </p:sp>
      <p:cxnSp>
        <p:nvCxnSpPr>
          <p:cNvPr id="25" name="Gerader Verbinder 24"/>
          <p:cNvCxnSpPr>
            <a:stCxn id="21" idx="7"/>
            <a:endCxn id="23" idx="3"/>
          </p:cNvCxnSpPr>
          <p:nvPr/>
        </p:nvCxnSpPr>
        <p:spPr>
          <a:xfrm flipV="1">
            <a:off x="8389669" y="3347810"/>
            <a:ext cx="537252" cy="76450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26"/>
          <p:cNvCxnSpPr>
            <a:stCxn id="22" idx="1"/>
            <a:endCxn id="23" idx="5"/>
          </p:cNvCxnSpPr>
          <p:nvPr/>
        </p:nvCxnSpPr>
        <p:spPr>
          <a:xfrm flipH="1" flipV="1">
            <a:off x="9308759" y="3347810"/>
            <a:ext cx="599780" cy="77261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feld 30"/>
          <p:cNvSpPr txBox="1"/>
          <p:nvPr/>
        </p:nvSpPr>
        <p:spPr>
          <a:xfrm>
            <a:off x="6670132" y="4126675"/>
            <a:ext cx="837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1 Wurf</a:t>
            </a:r>
            <a:endParaRPr lang="de-DE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feld 31"/>
              <p:cNvSpPr txBox="1"/>
              <p:nvPr/>
            </p:nvSpPr>
            <p:spPr>
              <a:xfrm>
                <a:off x="9717781" y="3255718"/>
                <a:ext cx="190758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32" name="Textfeld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7781" y="3255718"/>
                <a:ext cx="190758" cy="5186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feld 32"/>
              <p:cNvSpPr txBox="1"/>
              <p:nvPr/>
            </p:nvSpPr>
            <p:spPr>
              <a:xfrm>
                <a:off x="8378061" y="3255718"/>
                <a:ext cx="190758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33" name="Textfeld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8061" y="3255718"/>
                <a:ext cx="190758" cy="5186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feld 33"/>
          <p:cNvSpPr txBox="1"/>
          <p:nvPr/>
        </p:nvSpPr>
        <p:spPr>
          <a:xfrm>
            <a:off x="6917860" y="4863235"/>
            <a:ext cx="405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Ω:</a:t>
            </a:r>
            <a:endParaRPr lang="de-DE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feld 35"/>
              <p:cNvSpPr txBox="1"/>
              <p:nvPr/>
            </p:nvSpPr>
            <p:spPr>
              <a:xfrm>
                <a:off x="7992058" y="4863235"/>
                <a:ext cx="47314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36" name="Textfeld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2058" y="4863235"/>
                <a:ext cx="473143" cy="276999"/>
              </a:xfrm>
              <a:prstGeom prst="rect">
                <a:avLst/>
              </a:prstGeom>
              <a:blipFill>
                <a:blip r:embed="rId6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feld 36"/>
              <p:cNvSpPr txBox="1"/>
              <p:nvPr/>
            </p:nvSpPr>
            <p:spPr>
              <a:xfrm>
                <a:off x="9892766" y="4840771"/>
                <a:ext cx="3863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37" name="Textfeld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2766" y="4840771"/>
                <a:ext cx="386388" cy="276999"/>
              </a:xfrm>
              <a:prstGeom prst="rect">
                <a:avLst/>
              </a:prstGeom>
              <a:blipFill>
                <a:blip r:embed="rId7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feld 37"/>
          <p:cNvSpPr txBox="1"/>
          <p:nvPr/>
        </p:nvSpPr>
        <p:spPr>
          <a:xfrm>
            <a:off x="6953126" y="5547385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p:</a:t>
            </a:r>
            <a:endParaRPr lang="de-DE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feld 38"/>
              <p:cNvSpPr txBox="1"/>
              <p:nvPr/>
            </p:nvSpPr>
            <p:spPr>
              <a:xfrm>
                <a:off x="8103370" y="5430239"/>
                <a:ext cx="190758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39" name="Textfeld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3370" y="5430239"/>
                <a:ext cx="190758" cy="5186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feld 39"/>
              <p:cNvSpPr txBox="1"/>
              <p:nvPr/>
            </p:nvSpPr>
            <p:spPr>
              <a:xfrm>
                <a:off x="9990581" y="5430239"/>
                <a:ext cx="190758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de-DE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de-DE" b="1" dirty="0"/>
              </a:p>
            </p:txBody>
          </p:sp>
        </mc:Choice>
        <mc:Fallback xmlns="">
          <p:sp>
            <p:nvSpPr>
              <p:cNvPr id="40" name="Textfeld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0581" y="5430239"/>
                <a:ext cx="190758" cy="51860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Abgerundetes Rechteck 40"/>
          <p:cNvSpPr/>
          <p:nvPr/>
        </p:nvSpPr>
        <p:spPr>
          <a:xfrm>
            <a:off x="6404482" y="6425873"/>
            <a:ext cx="5454581" cy="326619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Weiteres Beispiel: Werfen eines Würfels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1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/>
      <p:bldP spid="9" grpId="0"/>
      <p:bldP spid="10" grpId="0" animBg="1"/>
      <p:bldP spid="11" grpId="0" animBg="1"/>
      <p:bldP spid="12" grpId="0" animBg="1"/>
      <p:bldP spid="13" grpId="0"/>
      <p:bldP spid="14" grpId="0" animBg="1"/>
      <p:bldP spid="15" grpId="0"/>
      <p:bldP spid="16" grpId="0" animBg="1"/>
      <p:bldP spid="17" grpId="0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31" grpId="0"/>
      <p:bldP spid="32" grpId="0"/>
      <p:bldP spid="33" grpId="0"/>
      <p:bldP spid="34" grpId="0"/>
      <p:bldP spid="36" grpId="0"/>
      <p:bldP spid="37" grpId="0"/>
      <p:bldP spid="38" grpId="0"/>
      <p:bldP spid="39" grpId="0"/>
      <p:bldP spid="40" grpId="0"/>
      <p:bldP spid="41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Microsoft Office PowerPoint</Application>
  <PresentationFormat>Breitbild</PresentationFormat>
  <Paragraphs>29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7</cp:revision>
  <dcterms:created xsi:type="dcterms:W3CDTF">2020-05-08T05:51:48Z</dcterms:created>
  <dcterms:modified xsi:type="dcterms:W3CDTF">2020-05-08T06:57:57Z</dcterms:modified>
</cp:coreProperties>
</file>