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60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5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85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07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78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49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13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84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26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C485-7C0F-4D94-A6EB-85250DDCEA83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2F67-D70D-4EBF-A225-25330ABD2F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11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60.pn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14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00.png"/><Relationship Id="rId25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0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17.png"/><Relationship Id="rId5" Type="http://schemas.openxmlformats.org/officeDocument/2006/relationships/image" Target="../media/image3.png"/><Relationship Id="rId15" Type="http://schemas.openxmlformats.org/officeDocument/2006/relationships/image" Target="../media/image80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70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05266" y="-20157"/>
            <a:ext cx="10981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Zufallsexperimente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ohne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Zurücklegen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84172" y="1203646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4172" y="1671874"/>
            <a:ext cx="429233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In einer Urne befinden sich 2 grüne Kugeln, 3 rote Kugeln und 5 blaue Kugeln. Es werden zwei Züge gemacht. Die gezogenen Kugeln </a:t>
            </a:r>
            <a:r>
              <a:rPr lang="de-DE" b="1" smtClean="0"/>
              <a:t>werden </a:t>
            </a:r>
            <a:r>
              <a:rPr lang="de-DE" b="1" smtClean="0"/>
              <a:t>nicht wieder </a:t>
            </a:r>
            <a:r>
              <a:rPr lang="de-DE" b="1" dirty="0" smtClean="0"/>
              <a:t>in die Urne zurückgelegt.</a:t>
            </a:r>
          </a:p>
          <a:p>
            <a:pPr>
              <a:lnSpc>
                <a:spcPct val="150000"/>
              </a:lnSpc>
            </a:pPr>
            <a:r>
              <a:rPr lang="de-DE" b="1" dirty="0" smtClean="0"/>
              <a:t>Bestimme die Wahrscheinlichkeit…</a:t>
            </a:r>
          </a:p>
          <a:p>
            <a:pPr>
              <a:lnSpc>
                <a:spcPct val="150000"/>
              </a:lnSpc>
            </a:pPr>
            <a:r>
              <a:rPr lang="de-DE" b="1" dirty="0" smtClean="0"/>
              <a:t>a) …2 rote Kugeln zu ziehen.</a:t>
            </a:r>
          </a:p>
        </p:txBody>
      </p:sp>
      <p:sp>
        <p:nvSpPr>
          <p:cNvPr id="11" name="Rechteck 10"/>
          <p:cNvSpPr/>
          <p:nvPr/>
        </p:nvSpPr>
        <p:spPr>
          <a:xfrm>
            <a:off x="371748" y="4495175"/>
            <a:ext cx="40818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b) …1 grüne und 1 blaue Kugel zu ziehen.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93930" y="5623366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Urne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506951" y="5113675"/>
            <a:ext cx="1619795" cy="1550887"/>
            <a:chOff x="3388629" y="5045856"/>
            <a:chExt cx="1619795" cy="1550887"/>
          </a:xfrm>
        </p:grpSpPr>
        <p:sp>
          <p:nvSpPr>
            <p:cNvPr id="8" name="Freihandform 7"/>
            <p:cNvSpPr/>
            <p:nvPr/>
          </p:nvSpPr>
          <p:spPr>
            <a:xfrm>
              <a:off x="3388629" y="5120640"/>
              <a:ext cx="1619795" cy="1476103"/>
            </a:xfrm>
            <a:custGeom>
              <a:avLst/>
              <a:gdLst>
                <a:gd name="connsiteX0" fmla="*/ 0 w 1619795"/>
                <a:gd name="connsiteY0" fmla="*/ 0 h 1476103"/>
                <a:gd name="connsiteX1" fmla="*/ 13063 w 1619795"/>
                <a:gd name="connsiteY1" fmla="*/ 1476103 h 1476103"/>
                <a:gd name="connsiteX2" fmla="*/ 1606732 w 1619795"/>
                <a:gd name="connsiteY2" fmla="*/ 1463040 h 1476103"/>
                <a:gd name="connsiteX3" fmla="*/ 1619795 w 1619795"/>
                <a:gd name="connsiteY3" fmla="*/ 0 h 1476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795" h="1476103">
                  <a:moveTo>
                    <a:pt x="0" y="0"/>
                  </a:moveTo>
                  <a:lnTo>
                    <a:pt x="13063" y="1476103"/>
                  </a:lnTo>
                  <a:lnTo>
                    <a:pt x="1606732" y="1463040"/>
                  </a:lnTo>
                  <a:lnTo>
                    <a:pt x="161979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492566" y="5410530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494618" y="6135204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4560905" y="5261186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070495" y="5691827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4552866" y="6135204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3661690" y="5770530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4090257" y="5261186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546646" y="5681372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4025794" y="6158964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3710495" y="5045856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5174707" y="2801107"/>
            <a:ext cx="862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/>
              <a:t>Ω</a:t>
            </a:r>
            <a:r>
              <a:rPr lang="de-DE" sz="2000" b="1" dirty="0"/>
              <a:t> </a:t>
            </a:r>
            <a:r>
              <a:rPr lang="de-DE" sz="2000" b="1" dirty="0" smtClean="0"/>
              <a:t>= 10</a:t>
            </a:r>
            <a:endParaRPr lang="de-DE" sz="2000" b="1" dirty="0"/>
          </a:p>
        </p:txBody>
      </p:sp>
      <p:sp>
        <p:nvSpPr>
          <p:cNvPr id="25" name="Ellipse 24"/>
          <p:cNvSpPr/>
          <p:nvPr/>
        </p:nvSpPr>
        <p:spPr>
          <a:xfrm>
            <a:off x="8949681" y="1702667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5" name="Gruppieren 54"/>
          <p:cNvGrpSpPr/>
          <p:nvPr/>
        </p:nvGrpSpPr>
        <p:grpSpPr>
          <a:xfrm>
            <a:off x="5219253" y="2009946"/>
            <a:ext cx="6286454" cy="899595"/>
            <a:chOff x="5219253" y="2009946"/>
            <a:chExt cx="6286454" cy="899595"/>
          </a:xfrm>
        </p:grpSpPr>
        <p:sp>
          <p:nvSpPr>
            <p:cNvPr id="26" name="Ellipse 25"/>
            <p:cNvSpPr/>
            <p:nvPr/>
          </p:nvSpPr>
          <p:spPr>
            <a:xfrm>
              <a:off x="6712784" y="2549541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8949681" y="253526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11145707" y="2535269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5219253" y="2535269"/>
              <a:ext cx="758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1. Zug</a:t>
              </a:r>
              <a:endParaRPr lang="de-DE" b="1" dirty="0"/>
            </a:p>
          </p:txBody>
        </p:sp>
        <p:cxnSp>
          <p:nvCxnSpPr>
            <p:cNvPr id="47" name="Gerader Verbinder 46"/>
            <p:cNvCxnSpPr>
              <a:stCxn id="25" idx="3"/>
              <a:endCxn id="26" idx="7"/>
            </p:cNvCxnSpPr>
            <p:nvPr/>
          </p:nvCxnSpPr>
          <p:spPr>
            <a:xfrm flipH="1">
              <a:off x="7020063" y="2009946"/>
              <a:ext cx="1982339" cy="5923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>
              <a:stCxn id="25" idx="4"/>
              <a:endCxn id="27" idx="0"/>
            </p:cNvCxnSpPr>
            <p:nvPr/>
          </p:nvCxnSpPr>
          <p:spPr>
            <a:xfrm>
              <a:off x="9129681" y="2062667"/>
              <a:ext cx="0" cy="4726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>
              <a:stCxn id="25" idx="5"/>
              <a:endCxn id="28" idx="1"/>
            </p:cNvCxnSpPr>
            <p:nvPr/>
          </p:nvCxnSpPr>
          <p:spPr>
            <a:xfrm>
              <a:off x="9256960" y="2009946"/>
              <a:ext cx="1941468" cy="578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uppieren 85"/>
          <p:cNvGrpSpPr/>
          <p:nvPr/>
        </p:nvGrpSpPr>
        <p:grpSpPr>
          <a:xfrm>
            <a:off x="5215245" y="2842548"/>
            <a:ext cx="6947494" cy="1337227"/>
            <a:chOff x="5215245" y="2842548"/>
            <a:chExt cx="6947494" cy="1337227"/>
          </a:xfrm>
        </p:grpSpPr>
        <p:sp>
          <p:nvSpPr>
            <p:cNvPr id="29" name="Ellipse 28"/>
            <p:cNvSpPr/>
            <p:nvPr/>
          </p:nvSpPr>
          <p:spPr>
            <a:xfrm>
              <a:off x="6056317" y="3817500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6707383" y="3817500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7364415" y="3819775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>
              <a:off x="8298615" y="3815225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>
              <a:off x="8949681" y="381522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>
              <a:off x="9606713" y="3817500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/>
            <p:cNvSpPr/>
            <p:nvPr/>
          </p:nvSpPr>
          <p:spPr>
            <a:xfrm>
              <a:off x="10494641" y="3815225"/>
              <a:ext cx="360000" cy="360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11145707" y="381522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11802739" y="3817500"/>
              <a:ext cx="360000" cy="36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Textfeld 44"/>
            <p:cNvSpPr txBox="1"/>
            <p:nvPr/>
          </p:nvSpPr>
          <p:spPr>
            <a:xfrm>
              <a:off x="5215245" y="3805893"/>
              <a:ext cx="758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2. Zug</a:t>
              </a:r>
              <a:endParaRPr lang="de-DE" b="1" dirty="0"/>
            </a:p>
          </p:txBody>
        </p:sp>
        <p:cxnSp>
          <p:nvCxnSpPr>
            <p:cNvPr id="57" name="Gerader Verbinder 56"/>
            <p:cNvCxnSpPr>
              <a:stCxn id="26" idx="3"/>
              <a:endCxn id="29" idx="0"/>
            </p:cNvCxnSpPr>
            <p:nvPr/>
          </p:nvCxnSpPr>
          <p:spPr>
            <a:xfrm flipH="1">
              <a:off x="6236317" y="2856820"/>
              <a:ext cx="529188" cy="9606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/>
            <p:cNvCxnSpPr>
              <a:stCxn id="26" idx="4"/>
              <a:endCxn id="30" idx="0"/>
            </p:cNvCxnSpPr>
            <p:nvPr/>
          </p:nvCxnSpPr>
          <p:spPr>
            <a:xfrm flipH="1">
              <a:off x="6887383" y="2909541"/>
              <a:ext cx="5401" cy="9079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>
              <a:stCxn id="26" idx="5"/>
              <a:endCxn id="31" idx="0"/>
            </p:cNvCxnSpPr>
            <p:nvPr/>
          </p:nvCxnSpPr>
          <p:spPr>
            <a:xfrm>
              <a:off x="7020063" y="2856820"/>
              <a:ext cx="524352" cy="9629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>
              <a:stCxn id="27" idx="4"/>
              <a:endCxn id="39" idx="0"/>
            </p:cNvCxnSpPr>
            <p:nvPr/>
          </p:nvCxnSpPr>
          <p:spPr>
            <a:xfrm>
              <a:off x="9129681" y="2895269"/>
              <a:ext cx="0" cy="9199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/>
            <p:cNvCxnSpPr>
              <a:stCxn id="28" idx="4"/>
              <a:endCxn id="42" idx="0"/>
            </p:cNvCxnSpPr>
            <p:nvPr/>
          </p:nvCxnSpPr>
          <p:spPr>
            <a:xfrm>
              <a:off x="11325707" y="2895269"/>
              <a:ext cx="0" cy="9199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>
              <a:stCxn id="27" idx="3"/>
              <a:endCxn id="38" idx="0"/>
            </p:cNvCxnSpPr>
            <p:nvPr/>
          </p:nvCxnSpPr>
          <p:spPr>
            <a:xfrm flipH="1">
              <a:off x="8478615" y="2842548"/>
              <a:ext cx="523787" cy="972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>
              <a:stCxn id="27" idx="5"/>
              <a:endCxn id="40" idx="0"/>
            </p:cNvCxnSpPr>
            <p:nvPr/>
          </p:nvCxnSpPr>
          <p:spPr>
            <a:xfrm>
              <a:off x="9256960" y="2842548"/>
              <a:ext cx="529753" cy="9749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>
              <a:stCxn id="28" idx="3"/>
              <a:endCxn id="41" idx="0"/>
            </p:cNvCxnSpPr>
            <p:nvPr/>
          </p:nvCxnSpPr>
          <p:spPr>
            <a:xfrm flipH="1">
              <a:off x="10674641" y="2842548"/>
              <a:ext cx="523787" cy="972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>
              <a:stCxn id="28" idx="5"/>
              <a:endCxn id="43" idx="0"/>
            </p:cNvCxnSpPr>
            <p:nvPr/>
          </p:nvCxnSpPr>
          <p:spPr>
            <a:xfrm>
              <a:off x="11452986" y="2842548"/>
              <a:ext cx="529753" cy="9749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feld 86"/>
              <p:cNvSpPr txBox="1"/>
              <p:nvPr/>
            </p:nvSpPr>
            <p:spPr>
              <a:xfrm>
                <a:off x="7624286" y="1910687"/>
                <a:ext cx="2548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87" name="Textfeld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286" y="1910687"/>
                <a:ext cx="254877" cy="404726"/>
              </a:xfrm>
              <a:prstGeom prst="rect">
                <a:avLst/>
              </a:prstGeom>
              <a:blipFill>
                <a:blip r:embed="rId3"/>
                <a:stretch>
                  <a:fillRect l="-16667" r="-11905" b="-119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feld 87"/>
              <p:cNvSpPr txBox="1"/>
              <p:nvPr/>
            </p:nvSpPr>
            <p:spPr>
              <a:xfrm>
                <a:off x="8773726" y="2091236"/>
                <a:ext cx="2548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88" name="Textfeld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726" y="2091236"/>
                <a:ext cx="254877" cy="404726"/>
              </a:xfrm>
              <a:prstGeom prst="rect">
                <a:avLst/>
              </a:prstGeom>
              <a:blipFill>
                <a:blip r:embed="rId4"/>
                <a:stretch>
                  <a:fillRect l="-16667" r="-11905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feld 88"/>
              <p:cNvSpPr txBox="1"/>
              <p:nvPr/>
            </p:nvSpPr>
            <p:spPr>
              <a:xfrm>
                <a:off x="10367202" y="1910687"/>
                <a:ext cx="25487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1400" b="1" dirty="0"/>
              </a:p>
            </p:txBody>
          </p:sp>
        </mc:Choice>
        <mc:Fallback xmlns="">
          <p:sp>
            <p:nvSpPr>
              <p:cNvPr id="89" name="Textfeld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202" y="1910687"/>
                <a:ext cx="254877" cy="409086"/>
              </a:xfrm>
              <a:prstGeom prst="rect">
                <a:avLst/>
              </a:prstGeom>
              <a:blipFill>
                <a:blip r:embed="rId5"/>
                <a:stretch>
                  <a:fillRect l="-17073" r="-14634" b="-117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Gruppieren 99"/>
          <p:cNvGrpSpPr/>
          <p:nvPr/>
        </p:nvGrpSpPr>
        <p:grpSpPr>
          <a:xfrm>
            <a:off x="6193784" y="3086370"/>
            <a:ext cx="5762524" cy="565129"/>
            <a:chOff x="6193784" y="3086370"/>
            <a:chExt cx="5762524" cy="5651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feld 89"/>
                <p:cNvSpPr txBox="1"/>
                <p:nvPr/>
              </p:nvSpPr>
              <p:spPr>
                <a:xfrm>
                  <a:off x="6193784" y="3101882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0" name="Textfeld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3784" y="3101882"/>
                  <a:ext cx="147476" cy="404726"/>
                </a:xfrm>
                <a:prstGeom prst="rect">
                  <a:avLst/>
                </a:prstGeom>
                <a:blipFill>
                  <a:blip r:embed="rId6"/>
                  <a:stretch>
                    <a:fillRect l="-29167" r="-25000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Textfeld 90"/>
                <p:cNvSpPr txBox="1"/>
                <p:nvPr/>
              </p:nvSpPr>
              <p:spPr>
                <a:xfrm>
                  <a:off x="6690490" y="3246773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1" name="Textfeld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0490" y="3246773"/>
                  <a:ext cx="147476" cy="404726"/>
                </a:xfrm>
                <a:prstGeom prst="rect">
                  <a:avLst/>
                </a:prstGeom>
                <a:blipFill>
                  <a:blip r:embed="rId7"/>
                  <a:stretch>
                    <a:fillRect l="-29167" t="-1515" r="-25000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feld 91"/>
                <p:cNvSpPr txBox="1"/>
                <p:nvPr/>
              </p:nvSpPr>
              <p:spPr>
                <a:xfrm>
                  <a:off x="7381758" y="3106954"/>
                  <a:ext cx="147476" cy="4090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2" name="Textfeld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1758" y="3106954"/>
                  <a:ext cx="147476" cy="409086"/>
                </a:xfrm>
                <a:prstGeom prst="rect">
                  <a:avLst/>
                </a:prstGeom>
                <a:blipFill>
                  <a:blip r:embed="rId8"/>
                  <a:stretch>
                    <a:fillRect l="-33333" t="-1493" r="-25000" b="-134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" name="Textfeld 92"/>
                <p:cNvSpPr txBox="1"/>
                <p:nvPr/>
              </p:nvSpPr>
              <p:spPr>
                <a:xfrm>
                  <a:off x="8446836" y="3086370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3" name="Textfeld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6836" y="3086370"/>
                  <a:ext cx="147476" cy="404726"/>
                </a:xfrm>
                <a:prstGeom prst="rect">
                  <a:avLst/>
                </a:prstGeom>
                <a:blipFill>
                  <a:blip r:embed="rId9"/>
                  <a:stretch>
                    <a:fillRect l="-29167" r="-25000"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feld 93"/>
                <p:cNvSpPr txBox="1"/>
                <p:nvPr/>
              </p:nvSpPr>
              <p:spPr>
                <a:xfrm>
                  <a:off x="8944365" y="3213555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4" name="Textfeld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4365" y="3213555"/>
                  <a:ext cx="147476" cy="404726"/>
                </a:xfrm>
                <a:prstGeom prst="rect">
                  <a:avLst/>
                </a:prstGeom>
                <a:blipFill>
                  <a:blip r:embed="rId9"/>
                  <a:stretch>
                    <a:fillRect l="-29167" r="-25000"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" name="Textfeld 94"/>
                <p:cNvSpPr txBox="1"/>
                <p:nvPr/>
              </p:nvSpPr>
              <p:spPr>
                <a:xfrm>
                  <a:off x="9626102" y="3090472"/>
                  <a:ext cx="147476" cy="4090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5" name="Textfeld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26102" y="3090472"/>
                  <a:ext cx="147476" cy="409086"/>
                </a:xfrm>
                <a:prstGeom prst="rect">
                  <a:avLst/>
                </a:prstGeom>
                <a:blipFill>
                  <a:blip r:embed="rId10"/>
                  <a:stretch>
                    <a:fillRect l="-29167" t="-1493" r="-29167" b="-134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Textfeld 95"/>
                <p:cNvSpPr txBox="1"/>
                <p:nvPr/>
              </p:nvSpPr>
              <p:spPr>
                <a:xfrm>
                  <a:off x="10632066" y="3098593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6" name="Textfeld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32066" y="3098593"/>
                  <a:ext cx="147476" cy="404726"/>
                </a:xfrm>
                <a:prstGeom prst="rect">
                  <a:avLst/>
                </a:prstGeom>
                <a:blipFill>
                  <a:blip r:embed="rId9"/>
                  <a:stretch>
                    <a:fillRect l="-29167" r="-25000"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Textfeld 96"/>
                <p:cNvSpPr txBox="1"/>
                <p:nvPr/>
              </p:nvSpPr>
              <p:spPr>
                <a:xfrm>
                  <a:off x="11104493" y="3226637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7" name="Textfeld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04493" y="3226637"/>
                  <a:ext cx="147476" cy="404726"/>
                </a:xfrm>
                <a:prstGeom prst="rect">
                  <a:avLst/>
                </a:prstGeom>
                <a:blipFill>
                  <a:blip r:embed="rId11"/>
                  <a:stretch>
                    <a:fillRect l="-29167" r="-25000"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feld 97"/>
                <p:cNvSpPr txBox="1"/>
                <p:nvPr/>
              </p:nvSpPr>
              <p:spPr>
                <a:xfrm>
                  <a:off x="11808832" y="3102651"/>
                  <a:ext cx="147476" cy="4039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8" name="Textfeld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08832" y="3102651"/>
                  <a:ext cx="147476" cy="403957"/>
                </a:xfrm>
                <a:prstGeom prst="rect">
                  <a:avLst/>
                </a:prstGeom>
                <a:blipFill>
                  <a:blip r:embed="rId12"/>
                  <a:stretch>
                    <a:fillRect l="-29167" r="-25000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9" name="Textfeld 98"/>
          <p:cNvSpPr txBox="1"/>
          <p:nvPr/>
        </p:nvSpPr>
        <p:spPr>
          <a:xfrm>
            <a:off x="4655476" y="4340962"/>
            <a:ext cx="131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Ereignisse:</a:t>
            </a:r>
            <a:endParaRPr lang="de-DE" sz="2000" b="1" dirty="0"/>
          </a:p>
        </p:txBody>
      </p:sp>
      <p:grpSp>
        <p:nvGrpSpPr>
          <p:cNvPr id="131" name="Gruppieren 130"/>
          <p:cNvGrpSpPr/>
          <p:nvPr/>
        </p:nvGrpSpPr>
        <p:grpSpPr>
          <a:xfrm>
            <a:off x="5967664" y="4399002"/>
            <a:ext cx="6230074" cy="280514"/>
            <a:chOff x="5967664" y="4399002"/>
            <a:chExt cx="6230074" cy="2805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feld 100"/>
                <p:cNvSpPr txBox="1"/>
                <p:nvPr/>
              </p:nvSpPr>
              <p:spPr>
                <a:xfrm>
                  <a:off x="5967664" y="4402517"/>
                  <a:ext cx="5554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𝒈𝒈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1" name="Textfeld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664" y="4402517"/>
                  <a:ext cx="555473" cy="276999"/>
                </a:xfrm>
                <a:prstGeom prst="rect">
                  <a:avLst/>
                </a:prstGeom>
                <a:blipFill>
                  <a:blip r:embed="rId13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feld 101"/>
                <p:cNvSpPr txBox="1"/>
                <p:nvPr/>
              </p:nvSpPr>
              <p:spPr>
                <a:xfrm>
                  <a:off x="6612346" y="4402517"/>
                  <a:ext cx="5234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𝒈𝒓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2" name="Textfeld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2346" y="4402517"/>
                  <a:ext cx="523412" cy="276999"/>
                </a:xfrm>
                <a:prstGeom prst="rect">
                  <a:avLst/>
                </a:prstGeom>
                <a:blipFill>
                  <a:blip r:embed="rId14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feld 102"/>
                <p:cNvSpPr txBox="1"/>
                <p:nvPr/>
              </p:nvSpPr>
              <p:spPr>
                <a:xfrm>
                  <a:off x="7266678" y="4402516"/>
                  <a:ext cx="5554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𝒈𝒃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3" name="Textfeld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6678" y="4402516"/>
                  <a:ext cx="555473" cy="276999"/>
                </a:xfrm>
                <a:prstGeom prst="rect">
                  <a:avLst/>
                </a:prstGeom>
                <a:blipFill>
                  <a:blip r:embed="rId15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feld 103"/>
                <p:cNvSpPr txBox="1"/>
                <p:nvPr/>
              </p:nvSpPr>
              <p:spPr>
                <a:xfrm>
                  <a:off x="8209962" y="4399003"/>
                  <a:ext cx="5234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𝒓𝒈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4" name="Textfeld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9962" y="4399003"/>
                  <a:ext cx="523412" cy="276999"/>
                </a:xfrm>
                <a:prstGeom prst="rect">
                  <a:avLst/>
                </a:prstGeom>
                <a:blipFill>
                  <a:blip r:embed="rId16"/>
                  <a:stretch>
                    <a:fillRect b="-2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feld 104"/>
                <p:cNvSpPr txBox="1"/>
                <p:nvPr/>
              </p:nvSpPr>
              <p:spPr>
                <a:xfrm>
                  <a:off x="8854644" y="4399003"/>
                  <a:ext cx="4913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𝒓𝒓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5" name="Textfeld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54644" y="4399003"/>
                  <a:ext cx="491352" cy="27699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Textfeld 105"/>
                <p:cNvSpPr txBox="1"/>
                <p:nvPr/>
              </p:nvSpPr>
              <p:spPr>
                <a:xfrm>
                  <a:off x="9508976" y="4399002"/>
                  <a:ext cx="50738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𝒓𝒃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6" name="Textfeld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8976" y="4399002"/>
                  <a:ext cx="507383" cy="276999"/>
                </a:xfrm>
                <a:prstGeom prst="rect">
                  <a:avLst/>
                </a:prstGeom>
                <a:blipFill>
                  <a:blip r:embed="rId18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feld 106"/>
                <p:cNvSpPr txBox="1"/>
                <p:nvPr/>
              </p:nvSpPr>
              <p:spPr>
                <a:xfrm>
                  <a:off x="10375312" y="4399003"/>
                  <a:ext cx="5554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𝒃𝒈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7" name="Textfeld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75312" y="4399003"/>
                  <a:ext cx="555473" cy="276999"/>
                </a:xfrm>
                <a:prstGeom prst="rect">
                  <a:avLst/>
                </a:prstGeom>
                <a:blipFill>
                  <a:blip r:embed="rId19"/>
                  <a:stretch>
                    <a:fillRect t="-4444" b="-3555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feld 107"/>
                <p:cNvSpPr txBox="1"/>
                <p:nvPr/>
              </p:nvSpPr>
              <p:spPr>
                <a:xfrm>
                  <a:off x="11019994" y="4399003"/>
                  <a:ext cx="5234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𝒃𝒓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8" name="Textfeld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19994" y="4399003"/>
                  <a:ext cx="523412" cy="276999"/>
                </a:xfrm>
                <a:prstGeom prst="rect">
                  <a:avLst/>
                </a:prstGeom>
                <a:blipFill>
                  <a:blip r:embed="rId20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feld 108"/>
                <p:cNvSpPr txBox="1"/>
                <p:nvPr/>
              </p:nvSpPr>
              <p:spPr>
                <a:xfrm>
                  <a:off x="11674326" y="4399002"/>
                  <a:ext cx="5234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𝒃𝒃</m:t>
                            </m:r>
                          </m:e>
                        </m:d>
                      </m:oMath>
                    </m:oMathPara>
                  </a14:m>
                  <a:endParaRPr lang="de-DE" b="1" dirty="0"/>
                </a:p>
              </p:txBody>
            </p:sp>
          </mc:Choice>
          <mc:Fallback xmlns="">
            <p:sp>
              <p:nvSpPr>
                <p:cNvPr id="109" name="Textfeld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74326" y="4399002"/>
                  <a:ext cx="523412" cy="276999"/>
                </a:xfrm>
                <a:prstGeom prst="rect">
                  <a:avLst/>
                </a:prstGeom>
                <a:blipFill>
                  <a:blip r:embed="rId21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0" name="Textfeld 109"/>
          <p:cNvSpPr txBox="1"/>
          <p:nvPr/>
        </p:nvSpPr>
        <p:spPr>
          <a:xfrm>
            <a:off x="5335339" y="4833503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p: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feld 110"/>
              <p:cNvSpPr txBox="1"/>
              <p:nvPr/>
            </p:nvSpPr>
            <p:spPr>
              <a:xfrm>
                <a:off x="6061777" y="4831579"/>
                <a:ext cx="367245" cy="4047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111" name="Textfeld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777" y="4831579"/>
                <a:ext cx="367245" cy="404726"/>
              </a:xfrm>
              <a:prstGeom prst="rect">
                <a:avLst/>
              </a:prstGeom>
              <a:blipFill>
                <a:blip r:embed="rId22"/>
                <a:stretch>
                  <a:fillRect t="-1515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2" name="Gruppieren 131"/>
          <p:cNvGrpSpPr/>
          <p:nvPr/>
        </p:nvGrpSpPr>
        <p:grpSpPr>
          <a:xfrm>
            <a:off x="6690429" y="4825800"/>
            <a:ext cx="5444506" cy="414087"/>
            <a:chOff x="6690429" y="4825800"/>
            <a:chExt cx="5444506" cy="41408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2" name="Textfeld 111"/>
                <p:cNvSpPr txBox="1"/>
                <p:nvPr/>
              </p:nvSpPr>
              <p:spPr>
                <a:xfrm>
                  <a:off x="6690429" y="4831579"/>
                  <a:ext cx="367245" cy="4039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2" name="Textfeld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0429" y="4831579"/>
                  <a:ext cx="367245" cy="403957"/>
                </a:xfrm>
                <a:prstGeom prst="rect">
                  <a:avLst/>
                </a:prstGeom>
                <a:blipFill>
                  <a:blip r:embed="rId23"/>
                  <a:stretch>
                    <a:fillRect t="-1515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7330694" y="4831194"/>
                  <a:ext cx="367245" cy="4047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0694" y="4831194"/>
                  <a:ext cx="367245" cy="404726"/>
                </a:xfrm>
                <a:prstGeom prst="rect">
                  <a:avLst/>
                </a:prstGeom>
                <a:blipFill>
                  <a:blip r:embed="rId24"/>
                  <a:stretch>
                    <a:fillRect t="-1515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" name="Textfeld 113"/>
                <p:cNvSpPr txBox="1"/>
                <p:nvPr/>
              </p:nvSpPr>
              <p:spPr>
                <a:xfrm>
                  <a:off x="8300793" y="4826185"/>
                  <a:ext cx="367245" cy="4039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4" name="Textfeld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00793" y="4826185"/>
                  <a:ext cx="367245" cy="403957"/>
                </a:xfrm>
                <a:prstGeom prst="rect">
                  <a:avLst/>
                </a:prstGeom>
                <a:blipFill>
                  <a:blip r:embed="rId23"/>
                  <a:stretch>
                    <a:fillRect t="-1515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5" name="Textfeld 114"/>
                <p:cNvSpPr txBox="1"/>
                <p:nvPr/>
              </p:nvSpPr>
              <p:spPr>
                <a:xfrm>
                  <a:off x="8929445" y="4826185"/>
                  <a:ext cx="367245" cy="4047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5" name="Textfeld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9445" y="4826185"/>
                  <a:ext cx="367245" cy="404726"/>
                </a:xfrm>
                <a:prstGeom prst="rect">
                  <a:avLst/>
                </a:prstGeom>
                <a:blipFill>
                  <a:blip r:embed="rId23"/>
                  <a:stretch>
                    <a:fillRect t="-1515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" name="Textfeld 115"/>
                <p:cNvSpPr txBox="1"/>
                <p:nvPr/>
              </p:nvSpPr>
              <p:spPr>
                <a:xfrm>
                  <a:off x="9569710" y="4825800"/>
                  <a:ext cx="367245" cy="4090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𝟏𝟓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6" name="Textfeld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69710" y="4825800"/>
                  <a:ext cx="367245" cy="409086"/>
                </a:xfrm>
                <a:prstGeom prst="rect">
                  <a:avLst/>
                </a:prstGeom>
                <a:blipFill>
                  <a:blip r:embed="rId25"/>
                  <a:stretch>
                    <a:fillRect t="-1493" b="-134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7" name="Textfeld 116"/>
                <p:cNvSpPr txBox="1"/>
                <p:nvPr/>
              </p:nvSpPr>
              <p:spPr>
                <a:xfrm>
                  <a:off x="10498773" y="4830801"/>
                  <a:ext cx="367245" cy="4047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7" name="Textfeld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98773" y="4830801"/>
                  <a:ext cx="367245" cy="404726"/>
                </a:xfrm>
                <a:prstGeom prst="rect">
                  <a:avLst/>
                </a:prstGeom>
                <a:blipFill>
                  <a:blip r:embed="rId26"/>
                  <a:stretch>
                    <a:fillRect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8" name="Textfeld 117"/>
                <p:cNvSpPr txBox="1"/>
                <p:nvPr/>
              </p:nvSpPr>
              <p:spPr>
                <a:xfrm>
                  <a:off x="11127425" y="4830801"/>
                  <a:ext cx="367245" cy="4090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𝟏𝟓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8" name="Textfeld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7425" y="4830801"/>
                  <a:ext cx="367245" cy="409086"/>
                </a:xfrm>
                <a:prstGeom prst="rect">
                  <a:avLst/>
                </a:prstGeom>
                <a:blipFill>
                  <a:blip r:embed="rId27"/>
                  <a:stretch>
                    <a:fillRect b="-1176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" name="Textfeld 118"/>
                <p:cNvSpPr txBox="1"/>
                <p:nvPr/>
              </p:nvSpPr>
              <p:spPr>
                <a:xfrm>
                  <a:off x="11767690" y="4830416"/>
                  <a:ext cx="367245" cy="4090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119" name="Textfeld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7690" y="4830416"/>
                  <a:ext cx="367245" cy="409086"/>
                </a:xfrm>
                <a:prstGeom prst="rect">
                  <a:avLst/>
                </a:prstGeom>
                <a:blipFill>
                  <a:blip r:embed="rId28"/>
                  <a:stretch>
                    <a:fillRect b="-1194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0" name="Ellipse 119"/>
          <p:cNvSpPr/>
          <p:nvPr/>
        </p:nvSpPr>
        <p:spPr>
          <a:xfrm>
            <a:off x="8925354" y="4357501"/>
            <a:ext cx="360000" cy="3600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Abgerundetes Rechteck 120"/>
          <p:cNvSpPr/>
          <p:nvPr/>
        </p:nvSpPr>
        <p:spPr>
          <a:xfrm>
            <a:off x="4581111" y="5625788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Antworten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" name="Textfeld 121"/>
              <p:cNvSpPr txBox="1"/>
              <p:nvPr/>
            </p:nvSpPr>
            <p:spPr>
              <a:xfrm>
                <a:off x="6321222" y="5539655"/>
                <a:ext cx="237680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/>
                  <a:t>a)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𝒓𝒓</m:t>
                        </m:r>
                      </m:e>
                    </m:d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de-DE" b="1" dirty="0"/>
              </a:p>
            </p:txBody>
          </p:sp>
        </mc:Choice>
        <mc:Fallback>
          <p:sp>
            <p:nvSpPr>
              <p:cNvPr id="122" name="Textfeld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222" y="5539655"/>
                <a:ext cx="2376805" cy="492443"/>
              </a:xfrm>
              <a:prstGeom prst="rect">
                <a:avLst/>
              </a:prstGeom>
              <a:blipFill>
                <a:blip r:embed="rId29"/>
                <a:stretch>
                  <a:fillRect l="-2308" b="-7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bgerundetes Rechteck 122"/>
          <p:cNvSpPr/>
          <p:nvPr/>
        </p:nvSpPr>
        <p:spPr>
          <a:xfrm>
            <a:off x="10365962" y="5602577"/>
            <a:ext cx="1826038" cy="35993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PFADREGEL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Textfeld 123"/>
              <p:cNvSpPr txBox="1"/>
              <p:nvPr/>
            </p:nvSpPr>
            <p:spPr>
              <a:xfrm>
                <a:off x="6331445" y="6172119"/>
                <a:ext cx="393492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/>
                  <a:t>b)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𝒑</m:t>
                    </m:r>
                    <m:d>
                      <m:d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𝒈𝒃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𝒃𝒈</m:t>
                        </m:r>
                      </m:e>
                    </m:d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de-DE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𝟐𝟐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de-DE" b="1" dirty="0"/>
              </a:p>
            </p:txBody>
          </p:sp>
        </mc:Choice>
        <mc:Fallback>
          <p:sp>
            <p:nvSpPr>
              <p:cNvPr id="124" name="Textfeld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445" y="6172119"/>
                <a:ext cx="3934923" cy="492443"/>
              </a:xfrm>
              <a:prstGeom prst="rect">
                <a:avLst/>
              </a:prstGeom>
              <a:blipFill>
                <a:blip r:embed="rId30"/>
                <a:stretch>
                  <a:fillRect l="-1395" b="-7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Abgerundetes Rechteck 124"/>
          <p:cNvSpPr/>
          <p:nvPr/>
        </p:nvSpPr>
        <p:spPr>
          <a:xfrm>
            <a:off x="10375312" y="6238375"/>
            <a:ext cx="1826038" cy="35993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SUMMENREGEL</a:t>
            </a:r>
            <a:endParaRPr lang="de-DE" b="1" dirty="0"/>
          </a:p>
        </p:txBody>
      </p:sp>
      <p:sp>
        <p:nvSpPr>
          <p:cNvPr id="126" name="Ellipse 125"/>
          <p:cNvSpPr/>
          <p:nvPr/>
        </p:nvSpPr>
        <p:spPr>
          <a:xfrm>
            <a:off x="7333533" y="4365815"/>
            <a:ext cx="360000" cy="360000"/>
          </a:xfrm>
          <a:prstGeom prst="ellipse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Ellipse 126"/>
          <p:cNvSpPr/>
          <p:nvPr/>
        </p:nvSpPr>
        <p:spPr>
          <a:xfrm>
            <a:off x="10491904" y="4365815"/>
            <a:ext cx="360000" cy="360000"/>
          </a:xfrm>
          <a:prstGeom prst="ellipse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Abgerundetes Rechteck 128"/>
          <p:cNvSpPr/>
          <p:nvPr/>
        </p:nvSpPr>
        <p:spPr>
          <a:xfrm>
            <a:off x="4581111" y="1057972"/>
            <a:ext cx="7581627" cy="6173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 Experimenten </a:t>
            </a:r>
            <a:r>
              <a:rPr lang="de-DE" b="1" dirty="0" smtClean="0">
                <a:solidFill>
                  <a:schemeClr val="bg1"/>
                </a:solidFill>
              </a:rPr>
              <a:t>OHNE </a:t>
            </a:r>
            <a:r>
              <a:rPr lang="de-DE" b="1" dirty="0" smtClean="0">
                <a:solidFill>
                  <a:schemeClr val="bg1"/>
                </a:solidFill>
              </a:rPr>
              <a:t>ZURÜCKLEGEN ändern sich die Wahrscheinlichkeiten für </a:t>
            </a:r>
            <a:r>
              <a:rPr lang="de-DE" b="1" dirty="0" smtClean="0">
                <a:solidFill>
                  <a:schemeClr val="bg1"/>
                </a:solidFill>
              </a:rPr>
              <a:t>Einzelereignisse, </a:t>
            </a:r>
            <a:r>
              <a:rPr lang="de-DE" b="1" dirty="0" smtClean="0">
                <a:solidFill>
                  <a:schemeClr val="bg1"/>
                </a:solidFill>
              </a:rPr>
              <a:t>weil die Ereignismenge </a:t>
            </a:r>
            <a:r>
              <a:rPr lang="el-GR" b="1" dirty="0" smtClean="0">
                <a:solidFill>
                  <a:schemeClr val="bg1"/>
                </a:solidFill>
              </a:rPr>
              <a:t>Ω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smtClean="0">
                <a:solidFill>
                  <a:schemeClr val="bg1"/>
                </a:solidFill>
              </a:rPr>
              <a:t>nicht gleich </a:t>
            </a:r>
            <a:r>
              <a:rPr lang="de-DE" b="1" dirty="0" smtClean="0">
                <a:solidFill>
                  <a:schemeClr val="bg1"/>
                </a:solidFill>
              </a:rPr>
              <a:t>geblieben ist!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28" name="Textfeld 127"/>
          <p:cNvSpPr txBox="1"/>
          <p:nvPr/>
        </p:nvSpPr>
        <p:spPr>
          <a:xfrm>
            <a:off x="5201343" y="4067601"/>
            <a:ext cx="732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/>
              <a:t>Ω</a:t>
            </a:r>
            <a:r>
              <a:rPr lang="de-DE" sz="2000" b="1" dirty="0"/>
              <a:t> </a:t>
            </a:r>
            <a:r>
              <a:rPr lang="de-DE" sz="2000" b="1" dirty="0" smtClean="0"/>
              <a:t>= </a:t>
            </a:r>
            <a:r>
              <a:rPr lang="de-DE" sz="2000" b="1" dirty="0" smtClean="0"/>
              <a:t>9</a:t>
            </a:r>
            <a:endParaRPr lang="de-DE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946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139"/>
    </mc:Choice>
    <mc:Fallback>
      <p:transition spd="slow" advTm="221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1" grpId="0"/>
      <p:bldP spid="12" grpId="0" animBg="1"/>
      <p:bldP spid="23" grpId="0"/>
      <p:bldP spid="25" grpId="0" animBg="1"/>
      <p:bldP spid="87" grpId="0"/>
      <p:bldP spid="88" grpId="0"/>
      <p:bldP spid="89" grpId="0"/>
      <p:bldP spid="99" grpId="0"/>
      <p:bldP spid="110" grpId="0"/>
      <p:bldP spid="111" grpId="0"/>
      <p:bldP spid="120" grpId="0" animBg="1"/>
      <p:bldP spid="121" grpId="0" animBg="1"/>
      <p:bldP spid="122" grpId="0"/>
      <p:bldP spid="123" grpId="0" animBg="1"/>
      <p:bldP spid="124" grpId="0"/>
      <p:bldP spid="125" grpId="0" animBg="1"/>
      <p:bldP spid="126" grpId="0" animBg="1"/>
      <p:bldP spid="127" grpId="0" animBg="1"/>
      <p:bldP spid="129" grpId="0" animBg="1"/>
      <p:bldP spid="1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5.7|9.8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Breitbild</PresentationFormat>
  <Paragraphs>49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13</cp:revision>
  <dcterms:created xsi:type="dcterms:W3CDTF">2020-05-08T15:58:25Z</dcterms:created>
  <dcterms:modified xsi:type="dcterms:W3CDTF">2020-05-09T14:30:40Z</dcterms:modified>
</cp:coreProperties>
</file>