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2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CCD2EA-6D81-4446-9A54-1193D550CCC6}" type="datetimeFigureOut">
              <a:rPr lang="de-DE" smtClean="0"/>
              <a:t>16.05.2020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B8F5D-7D92-4B97-A1FE-7B43673DD8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86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BD038-4608-448A-AE19-B59BD324F531}" type="datetimeFigureOut">
              <a:rPr lang="de-DE" smtClean="0"/>
              <a:t>16.05.2020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BDFC3-BDCC-42D7-93FD-6566C91D3D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0894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BD038-4608-448A-AE19-B59BD324F531}" type="datetimeFigureOut">
              <a:rPr lang="de-DE" smtClean="0"/>
              <a:t>16.05.2020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BDFC3-BDCC-42D7-93FD-6566C91D3D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6467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BD038-4608-448A-AE19-B59BD324F531}" type="datetimeFigureOut">
              <a:rPr lang="de-DE" smtClean="0"/>
              <a:t>16.05.2020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BDFC3-BDCC-42D7-93FD-6566C91D3D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91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BD038-4608-448A-AE19-B59BD324F531}" type="datetimeFigureOut">
              <a:rPr lang="de-DE" smtClean="0"/>
              <a:t>16.05.2020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BDFC3-BDCC-42D7-93FD-6566C91D3D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1409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BD038-4608-448A-AE19-B59BD324F531}" type="datetimeFigureOut">
              <a:rPr lang="de-DE" smtClean="0"/>
              <a:t>16.05.2020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BDFC3-BDCC-42D7-93FD-6566C91D3D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0651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BD038-4608-448A-AE19-B59BD324F531}" type="datetimeFigureOut">
              <a:rPr lang="de-DE" smtClean="0"/>
              <a:t>16.05.2020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BDFC3-BDCC-42D7-93FD-6566C91D3D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0776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BD038-4608-448A-AE19-B59BD324F531}" type="datetimeFigureOut">
              <a:rPr lang="de-DE" smtClean="0"/>
              <a:t>16.05.2020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BDFC3-BDCC-42D7-93FD-6566C91D3D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7204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BD038-4608-448A-AE19-B59BD324F531}" type="datetimeFigureOut">
              <a:rPr lang="de-DE" smtClean="0"/>
              <a:t>16.05.2020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BDFC3-BDCC-42D7-93FD-6566C91D3D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3291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BD038-4608-448A-AE19-B59BD324F531}" type="datetimeFigureOut">
              <a:rPr lang="de-DE" smtClean="0"/>
              <a:t>16.05.2020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BDFC3-BDCC-42D7-93FD-6566C91D3D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6470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BD038-4608-448A-AE19-B59BD324F531}" type="datetimeFigureOut">
              <a:rPr lang="de-DE" smtClean="0"/>
              <a:t>16.05.2020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BDFC3-BDCC-42D7-93FD-6566C91D3D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4497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BD038-4608-448A-AE19-B59BD324F531}" type="datetimeFigureOut">
              <a:rPr lang="de-DE" smtClean="0"/>
              <a:t>16.05.2020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BDFC3-BDCC-42D7-93FD-6566C91D3D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7552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BD038-4608-448A-AE19-B59BD324F531}" type="datetimeFigureOut">
              <a:rPr lang="de-DE" smtClean="0"/>
              <a:t>16.05.2020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BDFC3-BDCC-42D7-93FD-6566C91D3D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6359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4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5" Type="http://schemas.openxmlformats.org/officeDocument/2006/relationships/image" Target="../media/image3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Relationship Id="rId14" Type="http://schemas.openxmlformats.org/officeDocument/2006/relationships/image" Target="../media/image3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13" Type="http://schemas.openxmlformats.org/officeDocument/2006/relationships/image" Target="../media/image48.png"/><Relationship Id="rId18" Type="http://schemas.openxmlformats.org/officeDocument/2006/relationships/image" Target="../media/image53.png"/><Relationship Id="rId26" Type="http://schemas.openxmlformats.org/officeDocument/2006/relationships/image" Target="../media/image61.png"/><Relationship Id="rId39" Type="http://schemas.openxmlformats.org/officeDocument/2006/relationships/image" Target="../media/image74.png"/><Relationship Id="rId3" Type="http://schemas.openxmlformats.org/officeDocument/2006/relationships/image" Target="../media/image38.png"/><Relationship Id="rId21" Type="http://schemas.openxmlformats.org/officeDocument/2006/relationships/image" Target="../media/image56.png"/><Relationship Id="rId34" Type="http://schemas.openxmlformats.org/officeDocument/2006/relationships/image" Target="../media/image69.png"/><Relationship Id="rId42" Type="http://schemas.openxmlformats.org/officeDocument/2006/relationships/image" Target="../media/image77.png"/><Relationship Id="rId7" Type="http://schemas.openxmlformats.org/officeDocument/2006/relationships/image" Target="../media/image42.png"/><Relationship Id="rId12" Type="http://schemas.openxmlformats.org/officeDocument/2006/relationships/image" Target="../media/image47.png"/><Relationship Id="rId17" Type="http://schemas.openxmlformats.org/officeDocument/2006/relationships/image" Target="../media/image52.png"/><Relationship Id="rId25" Type="http://schemas.openxmlformats.org/officeDocument/2006/relationships/image" Target="../media/image60.png"/><Relationship Id="rId33" Type="http://schemas.openxmlformats.org/officeDocument/2006/relationships/image" Target="../media/image68.png"/><Relationship Id="rId38" Type="http://schemas.openxmlformats.org/officeDocument/2006/relationships/image" Target="../media/image73.png"/><Relationship Id="rId46" Type="http://schemas.openxmlformats.org/officeDocument/2006/relationships/image" Target="../media/image81.png"/><Relationship Id="rId2" Type="http://schemas.openxmlformats.org/officeDocument/2006/relationships/image" Target="../media/image37.png"/><Relationship Id="rId16" Type="http://schemas.openxmlformats.org/officeDocument/2006/relationships/image" Target="../media/image51.png"/><Relationship Id="rId20" Type="http://schemas.openxmlformats.org/officeDocument/2006/relationships/image" Target="../media/image55.png"/><Relationship Id="rId29" Type="http://schemas.openxmlformats.org/officeDocument/2006/relationships/image" Target="../media/image64.png"/><Relationship Id="rId41" Type="http://schemas.openxmlformats.org/officeDocument/2006/relationships/image" Target="../media/image7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11" Type="http://schemas.openxmlformats.org/officeDocument/2006/relationships/image" Target="../media/image46.png"/><Relationship Id="rId24" Type="http://schemas.openxmlformats.org/officeDocument/2006/relationships/image" Target="../media/image59.png"/><Relationship Id="rId32" Type="http://schemas.openxmlformats.org/officeDocument/2006/relationships/image" Target="../media/image67.png"/><Relationship Id="rId37" Type="http://schemas.openxmlformats.org/officeDocument/2006/relationships/image" Target="../media/image72.png"/><Relationship Id="rId40" Type="http://schemas.openxmlformats.org/officeDocument/2006/relationships/image" Target="../media/image75.png"/><Relationship Id="rId45" Type="http://schemas.openxmlformats.org/officeDocument/2006/relationships/image" Target="../media/image80.png"/><Relationship Id="rId5" Type="http://schemas.openxmlformats.org/officeDocument/2006/relationships/image" Target="../media/image40.png"/><Relationship Id="rId15" Type="http://schemas.openxmlformats.org/officeDocument/2006/relationships/image" Target="../media/image50.png"/><Relationship Id="rId23" Type="http://schemas.openxmlformats.org/officeDocument/2006/relationships/image" Target="../media/image58.png"/><Relationship Id="rId28" Type="http://schemas.openxmlformats.org/officeDocument/2006/relationships/image" Target="../media/image63.png"/><Relationship Id="rId36" Type="http://schemas.openxmlformats.org/officeDocument/2006/relationships/image" Target="../media/image71.png"/><Relationship Id="rId10" Type="http://schemas.openxmlformats.org/officeDocument/2006/relationships/image" Target="../media/image45.png"/><Relationship Id="rId19" Type="http://schemas.openxmlformats.org/officeDocument/2006/relationships/image" Target="../media/image54.png"/><Relationship Id="rId31" Type="http://schemas.openxmlformats.org/officeDocument/2006/relationships/image" Target="../media/image66.png"/><Relationship Id="rId44" Type="http://schemas.openxmlformats.org/officeDocument/2006/relationships/image" Target="../media/image79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Relationship Id="rId14" Type="http://schemas.openxmlformats.org/officeDocument/2006/relationships/image" Target="../media/image49.png"/><Relationship Id="rId22" Type="http://schemas.openxmlformats.org/officeDocument/2006/relationships/image" Target="../media/image57.png"/><Relationship Id="rId27" Type="http://schemas.openxmlformats.org/officeDocument/2006/relationships/image" Target="../media/image62.png"/><Relationship Id="rId30" Type="http://schemas.openxmlformats.org/officeDocument/2006/relationships/image" Target="../media/image65.png"/><Relationship Id="rId35" Type="http://schemas.openxmlformats.org/officeDocument/2006/relationships/image" Target="../media/image70.png"/><Relationship Id="rId43" Type="http://schemas.openxmlformats.org/officeDocument/2006/relationships/image" Target="../media/image7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Ellipse 48"/>
          <p:cNvSpPr/>
          <p:nvPr/>
        </p:nvSpPr>
        <p:spPr>
          <a:xfrm>
            <a:off x="4333785" y="3215743"/>
            <a:ext cx="1003300" cy="417943"/>
          </a:xfrm>
          <a:prstGeom prst="ellipse">
            <a:avLst/>
          </a:prstGeom>
          <a:solidFill>
            <a:srgbClr val="FFC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438622" y="79117"/>
            <a:ext cx="1124173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8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Berechnungen an rechtwinkligen Dreiecken</a:t>
            </a:r>
            <a:endParaRPr lang="de-DE" sz="48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grpSp>
        <p:nvGrpSpPr>
          <p:cNvPr id="32" name="Gruppieren 31"/>
          <p:cNvGrpSpPr/>
          <p:nvPr/>
        </p:nvGrpSpPr>
        <p:grpSpPr>
          <a:xfrm>
            <a:off x="-106159" y="1019650"/>
            <a:ext cx="6431794" cy="2481702"/>
            <a:chOff x="3066487" y="965709"/>
            <a:chExt cx="7893559" cy="3438688"/>
          </a:xfrm>
        </p:grpSpPr>
        <p:grpSp>
          <p:nvGrpSpPr>
            <p:cNvPr id="5" name="Gruppieren 4"/>
            <p:cNvGrpSpPr/>
            <p:nvPr/>
          </p:nvGrpSpPr>
          <p:grpSpPr>
            <a:xfrm>
              <a:off x="9240552" y="2043672"/>
              <a:ext cx="1719494" cy="845753"/>
              <a:chOff x="8653181" y="3225045"/>
              <a:chExt cx="1719494" cy="845753"/>
            </a:xfrm>
          </p:grpSpPr>
          <p:sp>
            <p:nvSpPr>
              <p:cNvPr id="6" name="Kreis 5"/>
              <p:cNvSpPr/>
              <p:nvPr/>
            </p:nvSpPr>
            <p:spPr>
              <a:xfrm rot="9957371">
                <a:off x="8653181" y="3225045"/>
                <a:ext cx="1719494" cy="845753"/>
              </a:xfrm>
              <a:prstGeom prst="pie">
                <a:avLst>
                  <a:gd name="adj1" fmla="val 76518"/>
                  <a:gd name="adj2" fmla="val 1433436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Textfeld 6"/>
              <p:cNvSpPr txBox="1"/>
              <p:nvPr/>
            </p:nvSpPr>
            <p:spPr>
              <a:xfrm>
                <a:off x="8720320" y="3476220"/>
                <a:ext cx="326970" cy="3838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200" dirty="0" smtClean="0"/>
                  <a:t>β</a:t>
                </a:r>
                <a:endParaRPr lang="de-DE" sz="1200" dirty="0"/>
              </a:p>
            </p:txBody>
          </p:sp>
        </p:grpSp>
        <p:grpSp>
          <p:nvGrpSpPr>
            <p:cNvPr id="8" name="Gruppieren 7"/>
            <p:cNvGrpSpPr/>
            <p:nvPr/>
          </p:nvGrpSpPr>
          <p:grpSpPr>
            <a:xfrm>
              <a:off x="3066487" y="3489997"/>
              <a:ext cx="914400" cy="914400"/>
              <a:chOff x="2568064" y="4632855"/>
              <a:chExt cx="914400" cy="914400"/>
            </a:xfrm>
          </p:grpSpPr>
          <p:sp>
            <p:nvSpPr>
              <p:cNvPr id="9" name="Kreis 8"/>
              <p:cNvSpPr/>
              <p:nvPr/>
            </p:nvSpPr>
            <p:spPr>
              <a:xfrm rot="16943336">
                <a:off x="2568064" y="4632855"/>
                <a:ext cx="914400" cy="914400"/>
              </a:xfrm>
              <a:prstGeom prst="pie">
                <a:avLst>
                  <a:gd name="adj1" fmla="val 21458916"/>
                  <a:gd name="adj2" fmla="val 3919779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Textfeld 9"/>
              <p:cNvSpPr txBox="1"/>
              <p:nvPr/>
            </p:nvSpPr>
            <p:spPr>
              <a:xfrm>
                <a:off x="3058277" y="4642393"/>
                <a:ext cx="332871" cy="383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200" dirty="0" smtClean="0"/>
                  <a:t>α</a:t>
                </a:r>
                <a:endParaRPr lang="de-DE" sz="1200" dirty="0"/>
              </a:p>
            </p:txBody>
          </p:sp>
        </p:grpSp>
        <p:grpSp>
          <p:nvGrpSpPr>
            <p:cNvPr id="11" name="Gruppieren 10"/>
            <p:cNvGrpSpPr/>
            <p:nvPr/>
          </p:nvGrpSpPr>
          <p:grpSpPr>
            <a:xfrm>
              <a:off x="3498358" y="965709"/>
              <a:ext cx="914400" cy="941576"/>
              <a:chOff x="2956950" y="2128648"/>
              <a:chExt cx="914400" cy="941576"/>
            </a:xfrm>
          </p:grpSpPr>
          <p:sp>
            <p:nvSpPr>
              <p:cNvPr id="12" name="Kreis 11"/>
              <p:cNvSpPr/>
              <p:nvPr/>
            </p:nvSpPr>
            <p:spPr>
              <a:xfrm rot="567470">
                <a:off x="2956950" y="2128648"/>
                <a:ext cx="914400" cy="914400"/>
              </a:xfrm>
              <a:prstGeom prst="pie">
                <a:avLst>
                  <a:gd name="adj1" fmla="val 0"/>
                  <a:gd name="adj2" fmla="val 5443668"/>
                </a:avLst>
              </a:prstGeom>
              <a:solidFill>
                <a:srgbClr val="5B9BD5">
                  <a:alpha val="40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Textfeld 12"/>
              <p:cNvSpPr txBox="1"/>
              <p:nvPr/>
            </p:nvSpPr>
            <p:spPr>
              <a:xfrm>
                <a:off x="3380568" y="2345242"/>
                <a:ext cx="351692" cy="7249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800" b="1" dirty="0" smtClean="0"/>
                  <a:t>.</a:t>
                </a:r>
                <a:endParaRPr lang="de-DE" sz="2800" b="1" dirty="0"/>
              </a:p>
            </p:txBody>
          </p:sp>
        </p:grpSp>
        <p:cxnSp>
          <p:nvCxnSpPr>
            <p:cNvPr id="15" name="Gerader Verbinder 14"/>
            <p:cNvCxnSpPr/>
            <p:nvPr/>
          </p:nvCxnSpPr>
          <p:spPr>
            <a:xfrm flipV="1">
              <a:off x="3494805" y="2473519"/>
              <a:ext cx="6646704" cy="145529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r Verbinder 17"/>
            <p:cNvCxnSpPr/>
            <p:nvPr/>
          </p:nvCxnSpPr>
          <p:spPr>
            <a:xfrm flipH="1" flipV="1">
              <a:off x="3955558" y="1406397"/>
              <a:ext cx="6230518" cy="1060605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feld 19"/>
            <p:cNvSpPr txBox="1"/>
            <p:nvPr/>
          </p:nvSpPr>
          <p:spPr>
            <a:xfrm>
              <a:off x="3197044" y="3840501"/>
              <a:ext cx="380086" cy="4691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600" b="1" dirty="0" smtClean="0"/>
                <a:t>A</a:t>
              </a:r>
              <a:endParaRPr lang="de-DE" sz="1600" b="1" dirty="0"/>
            </a:p>
          </p:txBody>
        </p:sp>
        <p:sp>
          <p:nvSpPr>
            <p:cNvPr id="21" name="Textfeld 20"/>
            <p:cNvSpPr txBox="1"/>
            <p:nvPr/>
          </p:nvSpPr>
          <p:spPr>
            <a:xfrm>
              <a:off x="10295677" y="2190666"/>
              <a:ext cx="386003" cy="469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b="1" dirty="0" smtClean="0"/>
                <a:t>B</a:t>
              </a:r>
              <a:endParaRPr lang="de-DE" sz="1600" b="1" dirty="0"/>
            </a:p>
          </p:txBody>
        </p:sp>
        <p:sp>
          <p:nvSpPr>
            <p:cNvPr id="22" name="Textfeld 21"/>
            <p:cNvSpPr txBox="1"/>
            <p:nvPr/>
          </p:nvSpPr>
          <p:spPr>
            <a:xfrm>
              <a:off x="3569481" y="1099871"/>
              <a:ext cx="360413" cy="4691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600" b="1" dirty="0" smtClean="0"/>
                <a:t>C</a:t>
              </a:r>
              <a:endParaRPr lang="de-DE" sz="1600" b="1" dirty="0"/>
            </a:p>
          </p:txBody>
        </p:sp>
        <p:sp>
          <p:nvSpPr>
            <p:cNvPr id="23" name="Textfeld 22"/>
            <p:cNvSpPr txBox="1"/>
            <p:nvPr/>
          </p:nvSpPr>
          <p:spPr>
            <a:xfrm>
              <a:off x="6527721" y="3246056"/>
              <a:ext cx="332870" cy="4691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600" b="1" dirty="0" smtClean="0">
                  <a:solidFill>
                    <a:srgbClr val="FF0000"/>
                  </a:solidFill>
                </a:rPr>
                <a:t>c</a:t>
              </a:r>
              <a:endParaRPr lang="de-DE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24" name="Textfeld 23"/>
            <p:cNvSpPr txBox="1"/>
            <p:nvPr/>
          </p:nvSpPr>
          <p:spPr>
            <a:xfrm>
              <a:off x="6581107" y="1406397"/>
              <a:ext cx="350578" cy="4691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600" b="1" dirty="0" smtClean="0">
                  <a:solidFill>
                    <a:srgbClr val="FFC000"/>
                  </a:solidFill>
                </a:rPr>
                <a:t>a</a:t>
              </a:r>
              <a:endParaRPr lang="de-DE" sz="1600" b="1" dirty="0">
                <a:solidFill>
                  <a:srgbClr val="FFC000"/>
                </a:solidFill>
              </a:endParaRPr>
            </a:p>
          </p:txBody>
        </p:sp>
        <p:sp>
          <p:nvSpPr>
            <p:cNvPr id="25" name="Textfeld 24"/>
            <p:cNvSpPr txBox="1"/>
            <p:nvPr/>
          </p:nvSpPr>
          <p:spPr>
            <a:xfrm>
              <a:off x="3348800" y="2370093"/>
              <a:ext cx="362381" cy="4691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600" b="1" dirty="0" smtClean="0">
                  <a:solidFill>
                    <a:srgbClr val="00B050"/>
                  </a:solidFill>
                </a:rPr>
                <a:t>b</a:t>
              </a:r>
              <a:endParaRPr lang="de-DE" sz="1600" b="1" dirty="0">
                <a:solidFill>
                  <a:srgbClr val="00B050"/>
                </a:solidFill>
              </a:endParaRPr>
            </a:p>
          </p:txBody>
        </p:sp>
        <p:cxnSp>
          <p:nvCxnSpPr>
            <p:cNvPr id="26" name="Gerader Verbinder 25"/>
            <p:cNvCxnSpPr/>
            <p:nvPr/>
          </p:nvCxnSpPr>
          <p:spPr>
            <a:xfrm flipV="1">
              <a:off x="3513682" y="1388605"/>
              <a:ext cx="430473" cy="2525423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6" name="Tabelle 3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27368758"/>
                  </p:ext>
                </p:extLst>
              </p:nvPr>
            </p:nvGraphicFramePr>
            <p:xfrm>
              <a:off x="159993" y="3808801"/>
              <a:ext cx="589949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79899">
                      <a:extLst>
                        <a:ext uri="{9D8B030D-6E8A-4147-A177-3AD203B41FA5}">
                          <a16:colId xmlns:a16="http://schemas.microsoft.com/office/drawing/2014/main" val="1118419709"/>
                        </a:ext>
                      </a:extLst>
                    </a:gridCol>
                    <a:gridCol w="1179899">
                      <a:extLst>
                        <a:ext uri="{9D8B030D-6E8A-4147-A177-3AD203B41FA5}">
                          <a16:colId xmlns:a16="http://schemas.microsoft.com/office/drawing/2014/main" val="1740577693"/>
                        </a:ext>
                      </a:extLst>
                    </a:gridCol>
                    <a:gridCol w="1179899">
                      <a:extLst>
                        <a:ext uri="{9D8B030D-6E8A-4147-A177-3AD203B41FA5}">
                          <a16:colId xmlns:a16="http://schemas.microsoft.com/office/drawing/2014/main" val="1036440585"/>
                        </a:ext>
                      </a:extLst>
                    </a:gridCol>
                    <a:gridCol w="1179899">
                      <a:extLst>
                        <a:ext uri="{9D8B030D-6E8A-4147-A177-3AD203B41FA5}">
                          <a16:colId xmlns:a16="http://schemas.microsoft.com/office/drawing/2014/main" val="2359596389"/>
                        </a:ext>
                      </a:extLst>
                    </a:gridCol>
                    <a:gridCol w="1179899">
                      <a:extLst>
                        <a:ext uri="{9D8B030D-6E8A-4147-A177-3AD203B41FA5}">
                          <a16:colId xmlns:a16="http://schemas.microsoft.com/office/drawing/2014/main" val="81573665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mtClean="0"/>
                            <a:t>a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mtClean="0"/>
                            <a:t>b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dirty="0" smtClean="0"/>
                            <a:t>c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sz="1800" dirty="0" smtClean="0"/>
                            <a:t>α</a:t>
                          </a:r>
                          <a:endParaRPr lang="de-DE" sz="18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dirty="0" smtClean="0"/>
                            <a:t>β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4133515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4 </m:t>
                                </m:r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𝑐𝑚</m:t>
                                </m:r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3 </m:t>
                                </m:r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𝑐𝑚</m:t>
                                </m:r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1942543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6" name="Tabelle 3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27368758"/>
                  </p:ext>
                </p:extLst>
              </p:nvPr>
            </p:nvGraphicFramePr>
            <p:xfrm>
              <a:off x="159993" y="3808801"/>
              <a:ext cx="589949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79899">
                      <a:extLst>
                        <a:ext uri="{9D8B030D-6E8A-4147-A177-3AD203B41FA5}">
                          <a16:colId xmlns:a16="http://schemas.microsoft.com/office/drawing/2014/main" val="1118419709"/>
                        </a:ext>
                      </a:extLst>
                    </a:gridCol>
                    <a:gridCol w="1179899">
                      <a:extLst>
                        <a:ext uri="{9D8B030D-6E8A-4147-A177-3AD203B41FA5}">
                          <a16:colId xmlns:a16="http://schemas.microsoft.com/office/drawing/2014/main" val="1740577693"/>
                        </a:ext>
                      </a:extLst>
                    </a:gridCol>
                    <a:gridCol w="1179899">
                      <a:extLst>
                        <a:ext uri="{9D8B030D-6E8A-4147-A177-3AD203B41FA5}">
                          <a16:colId xmlns:a16="http://schemas.microsoft.com/office/drawing/2014/main" val="1036440585"/>
                        </a:ext>
                      </a:extLst>
                    </a:gridCol>
                    <a:gridCol w="1179899">
                      <a:extLst>
                        <a:ext uri="{9D8B030D-6E8A-4147-A177-3AD203B41FA5}">
                          <a16:colId xmlns:a16="http://schemas.microsoft.com/office/drawing/2014/main" val="2359596389"/>
                        </a:ext>
                      </a:extLst>
                    </a:gridCol>
                    <a:gridCol w="1179899">
                      <a:extLst>
                        <a:ext uri="{9D8B030D-6E8A-4147-A177-3AD203B41FA5}">
                          <a16:colId xmlns:a16="http://schemas.microsoft.com/office/drawing/2014/main" val="81573665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mtClean="0"/>
                            <a:t>a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mtClean="0"/>
                            <a:t>b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mtClean="0"/>
                            <a:t>c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sz="1800" dirty="0" smtClean="0"/>
                            <a:t>α</a:t>
                          </a:r>
                          <a:endParaRPr lang="de-DE" sz="18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dirty="0" smtClean="0"/>
                            <a:t>β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4133515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2"/>
                          <a:stretch>
                            <a:fillRect l="-515" t="-109836" r="-401546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2"/>
                          <a:stretch>
                            <a:fillRect l="-100515" t="-109836" r="-301546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1942543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feld 36"/>
              <p:cNvSpPr txBox="1"/>
              <p:nvPr/>
            </p:nvSpPr>
            <p:spPr>
              <a:xfrm>
                <a:off x="4405804" y="3285650"/>
                <a:ext cx="931281" cy="283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𝜸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𝟗𝟎</m:t>
                          </m:r>
                        </m:e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37" name="Textfeld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5804" y="3285650"/>
                <a:ext cx="931281" cy="283219"/>
              </a:xfrm>
              <a:prstGeom prst="rect">
                <a:avLst/>
              </a:prstGeom>
              <a:blipFill>
                <a:blip r:embed="rId3"/>
                <a:stretch>
                  <a:fillRect l="-5882" t="-4348" r="-2614" b="-2173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bgerundetes Rechteck 37"/>
          <p:cNvSpPr/>
          <p:nvPr/>
        </p:nvSpPr>
        <p:spPr>
          <a:xfrm>
            <a:off x="1323753" y="3279411"/>
            <a:ext cx="2780709" cy="339634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3 gegebene Größen!</a:t>
            </a:r>
            <a:endParaRPr lang="de-DE" dirty="0"/>
          </a:p>
        </p:txBody>
      </p:sp>
      <p:sp>
        <p:nvSpPr>
          <p:cNvPr id="39" name="Abgerundetes Rechteck 38"/>
          <p:cNvSpPr/>
          <p:nvPr/>
        </p:nvSpPr>
        <p:spPr>
          <a:xfrm>
            <a:off x="184101" y="4942141"/>
            <a:ext cx="2415408" cy="309127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Bestimmung von c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177596" y="5458262"/>
            <a:ext cx="1286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Pythagoras: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feld 40"/>
              <p:cNvSpPr txBox="1"/>
              <p:nvPr/>
            </p:nvSpPr>
            <p:spPr>
              <a:xfrm>
                <a:off x="1650034" y="5501610"/>
                <a:ext cx="1360757" cy="283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41" name="Textfeld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0034" y="5501610"/>
                <a:ext cx="1360757" cy="283219"/>
              </a:xfrm>
              <a:prstGeom prst="rect">
                <a:avLst/>
              </a:prstGeom>
              <a:blipFill>
                <a:blip r:embed="rId4"/>
                <a:stretch>
                  <a:fillRect l="-2242" t="-4255" r="-1794" b="-638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feld 41"/>
              <p:cNvSpPr txBox="1"/>
              <p:nvPr/>
            </p:nvSpPr>
            <p:spPr>
              <a:xfrm>
                <a:off x="3196338" y="5432075"/>
                <a:ext cx="560987" cy="3481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| </m:t>
                      </m:r>
                      <m:rad>
                        <m:radPr>
                          <m:degHide m:val="on"/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/>
                      </m:rad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42" name="Textfeld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6338" y="5432075"/>
                <a:ext cx="560987" cy="348172"/>
              </a:xfrm>
              <a:prstGeom prst="rect">
                <a:avLst/>
              </a:prstGeom>
              <a:blipFill>
                <a:blip r:embed="rId5"/>
                <a:stretch>
                  <a:fillRect l="-14130" b="-2807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feld 42"/>
              <p:cNvSpPr txBox="1"/>
              <p:nvPr/>
            </p:nvSpPr>
            <p:spPr>
              <a:xfrm>
                <a:off x="1278104" y="5904619"/>
                <a:ext cx="1878527" cy="346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  <m:sup>
                              <m: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43" name="Textfeld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8104" y="5904619"/>
                <a:ext cx="1878527" cy="346633"/>
              </a:xfrm>
              <a:prstGeom prst="rect">
                <a:avLst/>
              </a:prstGeom>
              <a:blipFill>
                <a:blip r:embed="rId6"/>
                <a:stretch>
                  <a:fillRect l="-1623" r="-1299" b="-892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feld 43"/>
              <p:cNvSpPr txBox="1"/>
              <p:nvPr/>
            </p:nvSpPr>
            <p:spPr>
              <a:xfrm>
                <a:off x="1278103" y="6388742"/>
                <a:ext cx="3371820" cy="346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e>
                            <m:sup>
                              <m: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  <m:sup>
                              <m:r>
                                <a:rPr lang="de-DE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𝟐𝟓</m:t>
                          </m:r>
                        </m:e>
                      </m:rad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44" name="Textfeld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8103" y="6388742"/>
                <a:ext cx="3371820" cy="346633"/>
              </a:xfrm>
              <a:prstGeom prst="rect">
                <a:avLst/>
              </a:prstGeom>
              <a:blipFill>
                <a:blip r:embed="rId7"/>
                <a:stretch>
                  <a:fillRect l="-723" r="-1447" b="-701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feld 45"/>
              <p:cNvSpPr txBox="1"/>
              <p:nvPr/>
            </p:nvSpPr>
            <p:spPr>
              <a:xfrm>
                <a:off x="2782871" y="4224973"/>
                <a:ext cx="5361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5 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46" name="Textfeld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2871" y="4224973"/>
                <a:ext cx="536172" cy="276999"/>
              </a:xfrm>
              <a:prstGeom prst="rect">
                <a:avLst/>
              </a:prstGeom>
              <a:blipFill>
                <a:blip r:embed="rId8"/>
                <a:stretch>
                  <a:fillRect l="-10345" r="-6897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bgerundetes Rechteck 46"/>
          <p:cNvSpPr/>
          <p:nvPr/>
        </p:nvSpPr>
        <p:spPr>
          <a:xfrm>
            <a:off x="6248772" y="1158415"/>
            <a:ext cx="2415408" cy="309127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Bestimmung von </a:t>
            </a:r>
            <a:r>
              <a:rPr lang="el-GR" b="1" dirty="0" smtClean="0">
                <a:solidFill>
                  <a:schemeClr val="tx1"/>
                </a:solidFill>
              </a:rPr>
              <a:t>α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50" name="Ellipse 49"/>
          <p:cNvSpPr/>
          <p:nvPr/>
        </p:nvSpPr>
        <p:spPr>
          <a:xfrm>
            <a:off x="1391805" y="4181127"/>
            <a:ext cx="1003300" cy="417943"/>
          </a:xfrm>
          <a:prstGeom prst="ellipse">
            <a:avLst/>
          </a:prstGeom>
          <a:solidFill>
            <a:srgbClr val="FFC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Ellipse 50"/>
          <p:cNvSpPr/>
          <p:nvPr/>
        </p:nvSpPr>
        <p:spPr>
          <a:xfrm>
            <a:off x="226434" y="4181127"/>
            <a:ext cx="1003300" cy="417943"/>
          </a:xfrm>
          <a:prstGeom prst="ellipse">
            <a:avLst/>
          </a:prstGeom>
          <a:solidFill>
            <a:srgbClr val="FFC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Textfeld 51"/>
          <p:cNvSpPr txBox="1"/>
          <p:nvPr/>
        </p:nvSpPr>
        <p:spPr>
          <a:xfrm>
            <a:off x="6195117" y="1784837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I. </a:t>
            </a:r>
            <a:r>
              <a:rPr lang="de-DE" dirty="0" smtClean="0"/>
              <a:t>Es gilt: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feld 52"/>
              <p:cNvSpPr txBox="1"/>
              <p:nvPr/>
            </p:nvSpPr>
            <p:spPr>
              <a:xfrm>
                <a:off x="7192276" y="1727216"/>
                <a:ext cx="1167627" cy="4744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DE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</m:d>
                        </m:e>
                      </m:func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53" name="Textfeld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2276" y="1727216"/>
                <a:ext cx="1167627" cy="47442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Abgerundetes Rechteck 54"/>
              <p:cNvSpPr/>
              <p:nvPr/>
            </p:nvSpPr>
            <p:spPr>
              <a:xfrm>
                <a:off x="8705544" y="1106164"/>
                <a:ext cx="1536700" cy="482111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𝒔𝒊𝒏</m:t>
                          </m:r>
                        </m:e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55" name="Abgerundetes Rechteck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5544" y="1106164"/>
                <a:ext cx="1536700" cy="482111"/>
              </a:xfrm>
              <a:prstGeom prst="round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feld 55"/>
          <p:cNvSpPr txBox="1"/>
          <p:nvPr/>
        </p:nvSpPr>
        <p:spPr>
          <a:xfrm>
            <a:off x="10223117" y="1158415"/>
            <a:ext cx="10922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„</a:t>
            </a:r>
            <a:r>
              <a:rPr lang="de-DE" sz="1400" dirty="0" err="1" smtClean="0"/>
              <a:t>arcussinus</a:t>
            </a:r>
            <a:r>
              <a:rPr lang="de-DE" sz="1400" dirty="0" smtClean="0"/>
              <a:t>“</a:t>
            </a:r>
            <a:endParaRPr lang="de-DE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feld 56"/>
              <p:cNvSpPr txBox="1"/>
              <p:nvPr/>
            </p:nvSpPr>
            <p:spPr>
              <a:xfrm>
                <a:off x="6734207" y="2290917"/>
                <a:ext cx="1901996" cy="4744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57" name="Textfeld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4207" y="2290917"/>
                <a:ext cx="1901996" cy="47442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feld 57"/>
              <p:cNvSpPr txBox="1"/>
              <p:nvPr/>
            </p:nvSpPr>
            <p:spPr>
              <a:xfrm>
                <a:off x="6734207" y="2894933"/>
                <a:ext cx="15779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=53,13°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58" name="Textfeld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4207" y="2894933"/>
                <a:ext cx="1577932" cy="276999"/>
              </a:xfrm>
              <a:prstGeom prst="rect">
                <a:avLst/>
              </a:prstGeom>
              <a:blipFill>
                <a:blip r:embed="rId12"/>
                <a:stretch>
                  <a:fillRect l="-1158" r="-2317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feld 58"/>
          <p:cNvSpPr txBox="1"/>
          <p:nvPr/>
        </p:nvSpPr>
        <p:spPr>
          <a:xfrm>
            <a:off x="9245573" y="1779763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II. </a:t>
            </a:r>
            <a:r>
              <a:rPr lang="de-DE" dirty="0" smtClean="0"/>
              <a:t>Es gilt: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feld 59"/>
              <p:cNvSpPr txBox="1"/>
              <p:nvPr/>
            </p:nvSpPr>
            <p:spPr>
              <a:xfrm>
                <a:off x="10242732" y="1662421"/>
                <a:ext cx="1194301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DE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</m:d>
                        </m:e>
                      </m:func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60" name="Textfeld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42732" y="1662421"/>
                <a:ext cx="1194301" cy="52597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feld 60"/>
              <p:cNvSpPr txBox="1"/>
              <p:nvPr/>
            </p:nvSpPr>
            <p:spPr>
              <a:xfrm>
                <a:off x="9784663" y="2266437"/>
                <a:ext cx="1966115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61" name="Textfeld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4663" y="2266437"/>
                <a:ext cx="1966115" cy="62235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feld 61"/>
              <p:cNvSpPr txBox="1"/>
              <p:nvPr/>
            </p:nvSpPr>
            <p:spPr>
              <a:xfrm>
                <a:off x="9784663" y="2870453"/>
                <a:ext cx="15779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=53,13°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62" name="Textfeld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4663" y="2870453"/>
                <a:ext cx="1577932" cy="276999"/>
              </a:xfrm>
              <a:prstGeom prst="rect">
                <a:avLst/>
              </a:prstGeom>
              <a:blipFill>
                <a:blip r:embed="rId15"/>
                <a:stretch>
                  <a:fillRect l="-1158" r="-2703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Abgerundetes Rechteck 62"/>
          <p:cNvSpPr/>
          <p:nvPr/>
        </p:nvSpPr>
        <p:spPr>
          <a:xfrm>
            <a:off x="6248772" y="3870514"/>
            <a:ext cx="2415408" cy="309127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Bestimmung von </a:t>
            </a:r>
            <a:r>
              <a:rPr lang="el-GR" b="1" dirty="0" smtClean="0">
                <a:solidFill>
                  <a:schemeClr val="tx1"/>
                </a:solidFill>
              </a:rPr>
              <a:t>β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64" name="Textfeld 63"/>
          <p:cNvSpPr txBox="1"/>
          <p:nvPr/>
        </p:nvSpPr>
        <p:spPr>
          <a:xfrm>
            <a:off x="6195117" y="4572809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I. </a:t>
            </a:r>
            <a:r>
              <a:rPr lang="de-DE" dirty="0" smtClean="0"/>
              <a:t>Es gilt: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feld 64"/>
              <p:cNvSpPr txBox="1"/>
              <p:nvPr/>
            </p:nvSpPr>
            <p:spPr>
              <a:xfrm>
                <a:off x="7192276" y="4457059"/>
                <a:ext cx="1165447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DE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</m:d>
                        </m:e>
                      </m:func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65" name="Textfeld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2276" y="4457059"/>
                <a:ext cx="1165447" cy="525978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feld 65"/>
              <p:cNvSpPr txBox="1"/>
              <p:nvPr/>
            </p:nvSpPr>
            <p:spPr>
              <a:xfrm>
                <a:off x="6734207" y="5061075"/>
                <a:ext cx="1936684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66" name="Textfeld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4207" y="5061075"/>
                <a:ext cx="1936684" cy="62235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feld 66"/>
              <p:cNvSpPr txBox="1"/>
              <p:nvPr/>
            </p:nvSpPr>
            <p:spPr>
              <a:xfrm>
                <a:off x="6734207" y="5766119"/>
                <a:ext cx="15538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=36,87°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67" name="Textfeld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4207" y="5766119"/>
                <a:ext cx="1553887" cy="276999"/>
              </a:xfrm>
              <a:prstGeom prst="rect">
                <a:avLst/>
              </a:prstGeom>
              <a:blipFill>
                <a:blip r:embed="rId18"/>
                <a:stretch>
                  <a:fillRect l="-2353" t="-2222" r="-3137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xtfeld 67"/>
          <p:cNvSpPr txBox="1"/>
          <p:nvPr/>
        </p:nvSpPr>
        <p:spPr>
          <a:xfrm>
            <a:off x="9245573" y="4550481"/>
            <a:ext cx="1029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II. </a:t>
            </a:r>
            <a:r>
              <a:rPr lang="de-DE" dirty="0" smtClean="0"/>
              <a:t>Es gilt: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feld 68"/>
              <p:cNvSpPr txBox="1"/>
              <p:nvPr/>
            </p:nvSpPr>
            <p:spPr>
              <a:xfrm>
                <a:off x="9640707" y="4979033"/>
                <a:ext cx="17963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=180°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69" name="Textfeld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0707" y="4979033"/>
                <a:ext cx="1796326" cy="276999"/>
              </a:xfrm>
              <a:prstGeom prst="rect">
                <a:avLst/>
              </a:prstGeom>
              <a:blipFill>
                <a:blip r:embed="rId19"/>
                <a:stretch>
                  <a:fillRect l="-1356" t="-2222" r="-2712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feld 69"/>
              <p:cNvSpPr txBox="1"/>
              <p:nvPr/>
            </p:nvSpPr>
            <p:spPr>
              <a:xfrm>
                <a:off x="9645808" y="5485116"/>
                <a:ext cx="20992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=180°−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70" name="Textfeld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5808" y="5485116"/>
                <a:ext cx="2099293" cy="276999"/>
              </a:xfrm>
              <a:prstGeom prst="rect">
                <a:avLst/>
              </a:prstGeom>
              <a:blipFill>
                <a:blip r:embed="rId20"/>
                <a:stretch>
                  <a:fillRect l="-1449" t="-2222" r="-2029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feld 70"/>
              <p:cNvSpPr txBox="1"/>
              <p:nvPr/>
            </p:nvSpPr>
            <p:spPr>
              <a:xfrm>
                <a:off x="9640707" y="5935431"/>
                <a:ext cx="15538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=36,87°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71" name="Textfeld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0707" y="5935431"/>
                <a:ext cx="1553887" cy="276999"/>
              </a:xfrm>
              <a:prstGeom prst="rect">
                <a:avLst/>
              </a:prstGeom>
              <a:blipFill>
                <a:blip r:embed="rId21"/>
                <a:stretch>
                  <a:fillRect l="-2353" t="-4444" r="-3529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Rechteck 71"/>
              <p:cNvSpPr/>
              <p:nvPr/>
            </p:nvSpPr>
            <p:spPr>
              <a:xfrm>
                <a:off x="3872679" y="4182660"/>
                <a:ext cx="88517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53,13°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72" name="Rechteck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2679" y="4182660"/>
                <a:ext cx="885179" cy="369332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Rechteck 72"/>
              <p:cNvSpPr/>
              <p:nvPr/>
            </p:nvSpPr>
            <p:spPr>
              <a:xfrm>
                <a:off x="5056378" y="4185051"/>
                <a:ext cx="88517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36,87°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73" name="Rechteck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6378" y="4185051"/>
                <a:ext cx="885179" cy="369332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2027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" grpId="0"/>
      <p:bldP spid="37" grpId="0"/>
      <p:bldP spid="38" grpId="0" animBg="1"/>
      <p:bldP spid="39" grpId="0" animBg="1"/>
      <p:bldP spid="40" grpId="0"/>
      <p:bldP spid="41" grpId="0"/>
      <p:bldP spid="42" grpId="0"/>
      <p:bldP spid="43" grpId="0"/>
      <p:bldP spid="44" grpId="0"/>
      <p:bldP spid="46" grpId="0"/>
      <p:bldP spid="47" grpId="0" animBg="1"/>
      <p:bldP spid="50" grpId="0" animBg="1"/>
      <p:bldP spid="51" grpId="0" animBg="1"/>
      <p:bldP spid="52" grpId="0"/>
      <p:bldP spid="53" grpId="0"/>
      <p:bldP spid="55" grpId="0" animBg="1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 animBg="1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4319717" y="2196093"/>
            <a:ext cx="1003300" cy="417943"/>
          </a:xfrm>
          <a:prstGeom prst="ellipse">
            <a:avLst/>
          </a:prstGeom>
          <a:solidFill>
            <a:srgbClr val="FFC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el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60635926"/>
                  </p:ext>
                </p:extLst>
              </p:nvPr>
            </p:nvGraphicFramePr>
            <p:xfrm>
              <a:off x="145925" y="2789151"/>
              <a:ext cx="589949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79899">
                      <a:extLst>
                        <a:ext uri="{9D8B030D-6E8A-4147-A177-3AD203B41FA5}">
                          <a16:colId xmlns:a16="http://schemas.microsoft.com/office/drawing/2014/main" val="1118419709"/>
                        </a:ext>
                      </a:extLst>
                    </a:gridCol>
                    <a:gridCol w="1179899">
                      <a:extLst>
                        <a:ext uri="{9D8B030D-6E8A-4147-A177-3AD203B41FA5}">
                          <a16:colId xmlns:a16="http://schemas.microsoft.com/office/drawing/2014/main" val="1740577693"/>
                        </a:ext>
                      </a:extLst>
                    </a:gridCol>
                    <a:gridCol w="1179899">
                      <a:extLst>
                        <a:ext uri="{9D8B030D-6E8A-4147-A177-3AD203B41FA5}">
                          <a16:colId xmlns:a16="http://schemas.microsoft.com/office/drawing/2014/main" val="1036440585"/>
                        </a:ext>
                      </a:extLst>
                    </a:gridCol>
                    <a:gridCol w="1179899">
                      <a:extLst>
                        <a:ext uri="{9D8B030D-6E8A-4147-A177-3AD203B41FA5}">
                          <a16:colId xmlns:a16="http://schemas.microsoft.com/office/drawing/2014/main" val="2359596389"/>
                        </a:ext>
                      </a:extLst>
                    </a:gridCol>
                    <a:gridCol w="1179899">
                      <a:extLst>
                        <a:ext uri="{9D8B030D-6E8A-4147-A177-3AD203B41FA5}">
                          <a16:colId xmlns:a16="http://schemas.microsoft.com/office/drawing/2014/main" val="81573665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mtClean="0"/>
                            <a:t>a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mtClean="0"/>
                            <a:t>b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mtClean="0"/>
                            <a:t>c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sz="1800" dirty="0" smtClean="0"/>
                            <a:t>α</a:t>
                          </a:r>
                          <a:endParaRPr lang="de-DE" sz="18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dirty="0" smtClean="0"/>
                            <a:t>β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4133515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4 </m:t>
                                </m:r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𝑐𝑚</m:t>
                                </m:r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53,13°</m:t>
                                </m:r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1942543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el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60635926"/>
                  </p:ext>
                </p:extLst>
              </p:nvPr>
            </p:nvGraphicFramePr>
            <p:xfrm>
              <a:off x="145925" y="2789151"/>
              <a:ext cx="5899495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79899">
                      <a:extLst>
                        <a:ext uri="{9D8B030D-6E8A-4147-A177-3AD203B41FA5}">
                          <a16:colId xmlns:a16="http://schemas.microsoft.com/office/drawing/2014/main" val="1118419709"/>
                        </a:ext>
                      </a:extLst>
                    </a:gridCol>
                    <a:gridCol w="1179899">
                      <a:extLst>
                        <a:ext uri="{9D8B030D-6E8A-4147-A177-3AD203B41FA5}">
                          <a16:colId xmlns:a16="http://schemas.microsoft.com/office/drawing/2014/main" val="1740577693"/>
                        </a:ext>
                      </a:extLst>
                    </a:gridCol>
                    <a:gridCol w="1179899">
                      <a:extLst>
                        <a:ext uri="{9D8B030D-6E8A-4147-A177-3AD203B41FA5}">
                          <a16:colId xmlns:a16="http://schemas.microsoft.com/office/drawing/2014/main" val="1036440585"/>
                        </a:ext>
                      </a:extLst>
                    </a:gridCol>
                    <a:gridCol w="1179899">
                      <a:extLst>
                        <a:ext uri="{9D8B030D-6E8A-4147-A177-3AD203B41FA5}">
                          <a16:colId xmlns:a16="http://schemas.microsoft.com/office/drawing/2014/main" val="2359596389"/>
                        </a:ext>
                      </a:extLst>
                    </a:gridCol>
                    <a:gridCol w="1179899">
                      <a:extLst>
                        <a:ext uri="{9D8B030D-6E8A-4147-A177-3AD203B41FA5}">
                          <a16:colId xmlns:a16="http://schemas.microsoft.com/office/drawing/2014/main" val="81573665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mtClean="0"/>
                            <a:t>a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mtClean="0"/>
                            <a:t>b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mtClean="0"/>
                            <a:t>c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l-GR" sz="1800" dirty="0" smtClean="0"/>
                            <a:t>α</a:t>
                          </a:r>
                          <a:endParaRPr lang="de-DE" sz="18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dirty="0" smtClean="0"/>
                            <a:t>β</a:t>
                          </a:r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4133515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2"/>
                          <a:stretch>
                            <a:fillRect l="-515" t="-109836" r="-401546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2"/>
                          <a:stretch>
                            <a:fillRect l="-300000" t="-109836" r="-102062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1942543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/>
              <p:cNvSpPr txBox="1"/>
              <p:nvPr/>
            </p:nvSpPr>
            <p:spPr>
              <a:xfrm>
                <a:off x="4391736" y="2266000"/>
                <a:ext cx="931281" cy="283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𝜸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𝟗𝟎</m:t>
                          </m:r>
                        </m:e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736" y="2266000"/>
                <a:ext cx="931281" cy="283219"/>
              </a:xfrm>
              <a:prstGeom prst="rect">
                <a:avLst/>
              </a:prstGeom>
              <a:blipFill>
                <a:blip r:embed="rId3"/>
                <a:stretch>
                  <a:fillRect l="-5229" t="-6522" r="-2614" b="-2173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bgerundetes Rechteck 6"/>
          <p:cNvSpPr/>
          <p:nvPr/>
        </p:nvSpPr>
        <p:spPr>
          <a:xfrm>
            <a:off x="1309685" y="2259761"/>
            <a:ext cx="2780709" cy="339634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3 gegebene Größen!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/>
              <p:cNvSpPr txBox="1"/>
              <p:nvPr/>
            </p:nvSpPr>
            <p:spPr>
              <a:xfrm>
                <a:off x="2874477" y="3230151"/>
                <a:ext cx="5361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5 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4477" y="3230151"/>
                <a:ext cx="536172" cy="276999"/>
              </a:xfrm>
              <a:prstGeom prst="rect">
                <a:avLst/>
              </a:prstGeom>
              <a:blipFill>
                <a:blip r:embed="rId4"/>
                <a:stretch>
                  <a:fillRect l="-10345" r="-6897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Ellipse 8"/>
          <p:cNvSpPr/>
          <p:nvPr/>
        </p:nvSpPr>
        <p:spPr>
          <a:xfrm>
            <a:off x="3776911" y="3137182"/>
            <a:ext cx="1003300" cy="417943"/>
          </a:xfrm>
          <a:prstGeom prst="ellipse">
            <a:avLst/>
          </a:prstGeom>
          <a:solidFill>
            <a:srgbClr val="FFC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Ellipse 9"/>
          <p:cNvSpPr/>
          <p:nvPr/>
        </p:nvSpPr>
        <p:spPr>
          <a:xfrm>
            <a:off x="212366" y="3161477"/>
            <a:ext cx="1003300" cy="417943"/>
          </a:xfrm>
          <a:prstGeom prst="ellipse">
            <a:avLst/>
          </a:prstGeom>
          <a:solidFill>
            <a:srgbClr val="FFC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hteck 11"/>
              <p:cNvSpPr/>
              <p:nvPr/>
            </p:nvSpPr>
            <p:spPr>
              <a:xfrm>
                <a:off x="5042310" y="3165401"/>
                <a:ext cx="88517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36,87°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2" name="Rechtec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2310" y="3165401"/>
                <a:ext cx="885179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Gruppieren 12"/>
          <p:cNvGrpSpPr/>
          <p:nvPr/>
        </p:nvGrpSpPr>
        <p:grpSpPr>
          <a:xfrm>
            <a:off x="-120227" y="0"/>
            <a:ext cx="6431794" cy="2481702"/>
            <a:chOff x="3066487" y="965709"/>
            <a:chExt cx="7893559" cy="3438688"/>
          </a:xfrm>
        </p:grpSpPr>
        <p:grpSp>
          <p:nvGrpSpPr>
            <p:cNvPr id="14" name="Gruppieren 13"/>
            <p:cNvGrpSpPr/>
            <p:nvPr/>
          </p:nvGrpSpPr>
          <p:grpSpPr>
            <a:xfrm>
              <a:off x="9240552" y="2043672"/>
              <a:ext cx="1719494" cy="845753"/>
              <a:chOff x="8653181" y="3225045"/>
              <a:chExt cx="1719494" cy="845753"/>
            </a:xfrm>
          </p:grpSpPr>
          <p:sp>
            <p:nvSpPr>
              <p:cNvPr id="30" name="Kreis 29"/>
              <p:cNvSpPr/>
              <p:nvPr/>
            </p:nvSpPr>
            <p:spPr>
              <a:xfrm rot="9957371">
                <a:off x="8653181" y="3225045"/>
                <a:ext cx="1719494" cy="845753"/>
              </a:xfrm>
              <a:prstGeom prst="pie">
                <a:avLst>
                  <a:gd name="adj1" fmla="val 76518"/>
                  <a:gd name="adj2" fmla="val 1433436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Textfeld 30"/>
              <p:cNvSpPr txBox="1"/>
              <p:nvPr/>
            </p:nvSpPr>
            <p:spPr>
              <a:xfrm>
                <a:off x="8720320" y="3476220"/>
                <a:ext cx="326970" cy="3838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200" dirty="0" smtClean="0"/>
                  <a:t>β</a:t>
                </a:r>
                <a:endParaRPr lang="de-DE" sz="1200" dirty="0"/>
              </a:p>
            </p:txBody>
          </p:sp>
        </p:grpSp>
        <p:grpSp>
          <p:nvGrpSpPr>
            <p:cNvPr id="15" name="Gruppieren 14"/>
            <p:cNvGrpSpPr/>
            <p:nvPr/>
          </p:nvGrpSpPr>
          <p:grpSpPr>
            <a:xfrm>
              <a:off x="3066487" y="3489997"/>
              <a:ext cx="914400" cy="914400"/>
              <a:chOff x="2568064" y="4632855"/>
              <a:chExt cx="914400" cy="914400"/>
            </a:xfrm>
          </p:grpSpPr>
          <p:sp>
            <p:nvSpPr>
              <p:cNvPr id="28" name="Kreis 27"/>
              <p:cNvSpPr/>
              <p:nvPr/>
            </p:nvSpPr>
            <p:spPr>
              <a:xfrm rot="16943336">
                <a:off x="2568064" y="4632855"/>
                <a:ext cx="914400" cy="914400"/>
              </a:xfrm>
              <a:prstGeom prst="pie">
                <a:avLst>
                  <a:gd name="adj1" fmla="val 21458916"/>
                  <a:gd name="adj2" fmla="val 3919779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Textfeld 28"/>
              <p:cNvSpPr txBox="1"/>
              <p:nvPr/>
            </p:nvSpPr>
            <p:spPr>
              <a:xfrm>
                <a:off x="3058277" y="4642393"/>
                <a:ext cx="332871" cy="383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200" dirty="0" smtClean="0"/>
                  <a:t>α</a:t>
                </a:r>
                <a:endParaRPr lang="de-DE" sz="1200" dirty="0"/>
              </a:p>
            </p:txBody>
          </p:sp>
        </p:grpSp>
        <p:grpSp>
          <p:nvGrpSpPr>
            <p:cNvPr id="16" name="Gruppieren 15"/>
            <p:cNvGrpSpPr/>
            <p:nvPr/>
          </p:nvGrpSpPr>
          <p:grpSpPr>
            <a:xfrm>
              <a:off x="3498358" y="965709"/>
              <a:ext cx="914400" cy="941576"/>
              <a:chOff x="2956950" y="2128648"/>
              <a:chExt cx="914400" cy="941576"/>
            </a:xfrm>
          </p:grpSpPr>
          <p:sp>
            <p:nvSpPr>
              <p:cNvPr id="26" name="Kreis 25"/>
              <p:cNvSpPr/>
              <p:nvPr/>
            </p:nvSpPr>
            <p:spPr>
              <a:xfrm rot="567470">
                <a:off x="2956950" y="2128648"/>
                <a:ext cx="914400" cy="914400"/>
              </a:xfrm>
              <a:prstGeom prst="pie">
                <a:avLst>
                  <a:gd name="adj1" fmla="val 0"/>
                  <a:gd name="adj2" fmla="val 5443668"/>
                </a:avLst>
              </a:prstGeom>
              <a:solidFill>
                <a:srgbClr val="5B9BD5">
                  <a:alpha val="40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Textfeld 26"/>
              <p:cNvSpPr txBox="1"/>
              <p:nvPr/>
            </p:nvSpPr>
            <p:spPr>
              <a:xfrm>
                <a:off x="3380568" y="2345242"/>
                <a:ext cx="351692" cy="7249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800" b="1" dirty="0" smtClean="0"/>
                  <a:t>.</a:t>
                </a:r>
                <a:endParaRPr lang="de-DE" sz="2800" b="1" dirty="0"/>
              </a:p>
            </p:txBody>
          </p:sp>
        </p:grpSp>
        <p:cxnSp>
          <p:nvCxnSpPr>
            <p:cNvPr id="17" name="Gerader Verbinder 16"/>
            <p:cNvCxnSpPr/>
            <p:nvPr/>
          </p:nvCxnSpPr>
          <p:spPr>
            <a:xfrm flipV="1">
              <a:off x="3494805" y="2473519"/>
              <a:ext cx="6646704" cy="145529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r Verbinder 17"/>
            <p:cNvCxnSpPr/>
            <p:nvPr/>
          </p:nvCxnSpPr>
          <p:spPr>
            <a:xfrm flipH="1" flipV="1">
              <a:off x="3955558" y="1406397"/>
              <a:ext cx="6230518" cy="1060605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feld 18"/>
            <p:cNvSpPr txBox="1"/>
            <p:nvPr/>
          </p:nvSpPr>
          <p:spPr>
            <a:xfrm>
              <a:off x="3197044" y="3840501"/>
              <a:ext cx="380086" cy="4691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600" b="1" dirty="0" smtClean="0"/>
                <a:t>A</a:t>
              </a:r>
              <a:endParaRPr lang="de-DE" sz="1600" b="1" dirty="0"/>
            </a:p>
          </p:txBody>
        </p:sp>
        <p:sp>
          <p:nvSpPr>
            <p:cNvPr id="20" name="Textfeld 19"/>
            <p:cNvSpPr txBox="1"/>
            <p:nvPr/>
          </p:nvSpPr>
          <p:spPr>
            <a:xfrm>
              <a:off x="10295677" y="2190666"/>
              <a:ext cx="386003" cy="469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b="1" dirty="0" smtClean="0"/>
                <a:t>B</a:t>
              </a:r>
              <a:endParaRPr lang="de-DE" sz="1600" b="1" dirty="0"/>
            </a:p>
          </p:txBody>
        </p:sp>
        <p:sp>
          <p:nvSpPr>
            <p:cNvPr id="21" name="Textfeld 20"/>
            <p:cNvSpPr txBox="1"/>
            <p:nvPr/>
          </p:nvSpPr>
          <p:spPr>
            <a:xfrm>
              <a:off x="3569481" y="1099871"/>
              <a:ext cx="360413" cy="4691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600" b="1" dirty="0" smtClean="0"/>
                <a:t>C</a:t>
              </a:r>
              <a:endParaRPr lang="de-DE" sz="1600" b="1" dirty="0"/>
            </a:p>
          </p:txBody>
        </p:sp>
        <p:sp>
          <p:nvSpPr>
            <p:cNvPr id="22" name="Textfeld 21"/>
            <p:cNvSpPr txBox="1"/>
            <p:nvPr/>
          </p:nvSpPr>
          <p:spPr>
            <a:xfrm>
              <a:off x="6527721" y="3246056"/>
              <a:ext cx="332870" cy="4691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600" b="1" dirty="0" smtClean="0">
                  <a:solidFill>
                    <a:srgbClr val="FF0000"/>
                  </a:solidFill>
                </a:rPr>
                <a:t>c</a:t>
              </a:r>
              <a:endParaRPr lang="de-DE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23" name="Textfeld 22"/>
            <p:cNvSpPr txBox="1"/>
            <p:nvPr/>
          </p:nvSpPr>
          <p:spPr>
            <a:xfrm>
              <a:off x="6581107" y="1406397"/>
              <a:ext cx="350578" cy="4691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600" b="1" dirty="0" smtClean="0">
                  <a:solidFill>
                    <a:srgbClr val="FFC000"/>
                  </a:solidFill>
                </a:rPr>
                <a:t>a</a:t>
              </a:r>
              <a:endParaRPr lang="de-DE" sz="1600" b="1" dirty="0">
                <a:solidFill>
                  <a:srgbClr val="FFC000"/>
                </a:solidFill>
              </a:endParaRPr>
            </a:p>
          </p:txBody>
        </p:sp>
        <p:sp>
          <p:nvSpPr>
            <p:cNvPr id="24" name="Textfeld 23"/>
            <p:cNvSpPr txBox="1"/>
            <p:nvPr/>
          </p:nvSpPr>
          <p:spPr>
            <a:xfrm>
              <a:off x="3348800" y="2370093"/>
              <a:ext cx="362381" cy="4691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600" b="1" dirty="0" smtClean="0">
                  <a:solidFill>
                    <a:srgbClr val="00B050"/>
                  </a:solidFill>
                </a:rPr>
                <a:t>b</a:t>
              </a:r>
              <a:endParaRPr lang="de-DE" sz="1600" b="1" dirty="0">
                <a:solidFill>
                  <a:srgbClr val="00B050"/>
                </a:solidFill>
              </a:endParaRPr>
            </a:p>
          </p:txBody>
        </p:sp>
        <p:cxnSp>
          <p:nvCxnSpPr>
            <p:cNvPr id="25" name="Gerader Verbinder 24"/>
            <p:cNvCxnSpPr/>
            <p:nvPr/>
          </p:nvCxnSpPr>
          <p:spPr>
            <a:xfrm flipV="1">
              <a:off x="3513682" y="1388605"/>
              <a:ext cx="430473" cy="2525423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feld 31"/>
              <p:cNvSpPr txBox="1"/>
              <p:nvPr/>
            </p:nvSpPr>
            <p:spPr>
              <a:xfrm>
                <a:off x="1674658" y="3230151"/>
                <a:ext cx="5361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3 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32" name="Textfeld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4658" y="3230151"/>
                <a:ext cx="536172" cy="276999"/>
              </a:xfrm>
              <a:prstGeom prst="rect">
                <a:avLst/>
              </a:prstGeom>
              <a:blipFill>
                <a:blip r:embed="rId6"/>
                <a:stretch>
                  <a:fillRect l="-10227" r="-5682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feld 32"/>
          <p:cNvSpPr txBox="1"/>
          <p:nvPr/>
        </p:nvSpPr>
        <p:spPr>
          <a:xfrm>
            <a:off x="141003" y="4020420"/>
            <a:ext cx="3470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β</a:t>
            </a:r>
            <a:r>
              <a:rPr lang="de-DE" dirty="0" smtClean="0"/>
              <a:t> bestimmen durch Winkelsumme: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feld 34"/>
              <p:cNvSpPr txBox="1"/>
              <p:nvPr/>
            </p:nvSpPr>
            <p:spPr>
              <a:xfrm>
                <a:off x="3959213" y="4081678"/>
                <a:ext cx="17963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=180°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35" name="Textfeld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213" y="4081678"/>
                <a:ext cx="1796326" cy="276999"/>
              </a:xfrm>
              <a:prstGeom prst="rect">
                <a:avLst/>
              </a:prstGeom>
              <a:blipFill>
                <a:blip r:embed="rId7"/>
                <a:stretch>
                  <a:fillRect l="-1356" t="-4444" r="-2712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feld 35"/>
              <p:cNvSpPr txBox="1"/>
              <p:nvPr/>
            </p:nvSpPr>
            <p:spPr>
              <a:xfrm>
                <a:off x="3670936" y="4537782"/>
                <a:ext cx="20992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=180°−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36" name="Textfeld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0936" y="4537782"/>
                <a:ext cx="2099293" cy="276999"/>
              </a:xfrm>
              <a:prstGeom prst="rect">
                <a:avLst/>
              </a:prstGeom>
              <a:blipFill>
                <a:blip r:embed="rId8"/>
                <a:stretch>
                  <a:fillRect l="-1449" t="-2174" r="-2029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feld 36"/>
              <p:cNvSpPr txBox="1"/>
              <p:nvPr/>
            </p:nvSpPr>
            <p:spPr>
              <a:xfrm>
                <a:off x="3656246" y="4993886"/>
                <a:ext cx="14512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=36,87°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37" name="Textfeld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6246" y="4993886"/>
                <a:ext cx="1451295" cy="276999"/>
              </a:xfrm>
              <a:prstGeom prst="rect">
                <a:avLst/>
              </a:prstGeom>
              <a:blipFill>
                <a:blip r:embed="rId9"/>
                <a:stretch>
                  <a:fillRect l="-2521" t="-2174" r="-3361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feld 37"/>
          <p:cNvSpPr txBox="1"/>
          <p:nvPr/>
        </p:nvSpPr>
        <p:spPr>
          <a:xfrm>
            <a:off x="6364687" y="347322"/>
            <a:ext cx="2103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 bestimmen durch :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feld 38"/>
              <p:cNvSpPr txBox="1"/>
              <p:nvPr/>
            </p:nvSpPr>
            <p:spPr>
              <a:xfrm>
                <a:off x="8766472" y="294775"/>
                <a:ext cx="1167627" cy="4744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DE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</m:d>
                        </m:e>
                      </m:func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39" name="Textfeld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6472" y="294775"/>
                <a:ext cx="1167627" cy="47442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feld 39"/>
              <p:cNvSpPr txBox="1"/>
              <p:nvPr/>
            </p:nvSpPr>
            <p:spPr>
              <a:xfrm>
                <a:off x="10310420" y="340094"/>
                <a:ext cx="45935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|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40" name="Textfeld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0420" y="340094"/>
                <a:ext cx="459357" cy="276999"/>
              </a:xfrm>
              <a:prstGeom prst="rect">
                <a:avLst/>
              </a:prstGeom>
              <a:blipFill>
                <a:blip r:embed="rId11"/>
                <a:stretch>
                  <a:fillRect l="-17105" t="-2222" r="-3947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feld 40"/>
              <p:cNvSpPr txBox="1"/>
              <p:nvPr/>
            </p:nvSpPr>
            <p:spPr>
              <a:xfrm>
                <a:off x="8254787" y="939504"/>
                <a:ext cx="16886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⇔</m:t>
                          </m:r>
                          <m:r>
                            <m:rPr>
                              <m:sty m:val="p"/>
                            </m:rPr>
                            <a:rPr lang="de-DE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m:rPr>
                              <m:sty m:val="p"/>
                            </m:rPr>
                            <a:rPr lang="de-DE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</m:d>
                        </m:e>
                      </m:func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41" name="Textfeld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4787" y="939504"/>
                <a:ext cx="1688604" cy="276999"/>
              </a:xfrm>
              <a:prstGeom prst="rect">
                <a:avLst/>
              </a:prstGeom>
              <a:blipFill>
                <a:blip r:embed="rId12"/>
                <a:stretch>
                  <a:fillRect l="-1805" r="-1444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feld 41"/>
              <p:cNvSpPr txBox="1"/>
              <p:nvPr/>
            </p:nvSpPr>
            <p:spPr>
              <a:xfrm>
                <a:off x="10310420" y="957520"/>
                <a:ext cx="9543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| :</m:t>
                      </m:r>
                      <m:r>
                        <m:rPr>
                          <m:sty m:val="p"/>
                        </m:rPr>
                        <a:rPr lang="de-DE" b="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42" name="Textfeld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0420" y="957520"/>
                <a:ext cx="954364" cy="276999"/>
              </a:xfrm>
              <a:prstGeom prst="rect">
                <a:avLst/>
              </a:prstGeom>
              <a:blipFill>
                <a:blip r:embed="rId13"/>
                <a:stretch>
                  <a:fillRect l="-8280" t="-2174" r="-8280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feld 42"/>
              <p:cNvSpPr txBox="1"/>
              <p:nvPr/>
            </p:nvSpPr>
            <p:spPr>
              <a:xfrm>
                <a:off x="8254787" y="1474829"/>
                <a:ext cx="1450590" cy="5235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de-DE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⁡(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43" name="Textfeld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4787" y="1474829"/>
                <a:ext cx="1450590" cy="52354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feld 43"/>
              <p:cNvSpPr txBox="1"/>
              <p:nvPr/>
            </p:nvSpPr>
            <p:spPr>
              <a:xfrm>
                <a:off x="9794620" y="1574946"/>
                <a:ext cx="77341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=5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44" name="Textfeld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94620" y="1574946"/>
                <a:ext cx="773417" cy="276999"/>
              </a:xfrm>
              <a:prstGeom prst="rect">
                <a:avLst/>
              </a:prstGeom>
              <a:blipFill>
                <a:blip r:embed="rId15"/>
                <a:stretch>
                  <a:fillRect l="-3150" r="-3937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feld 44"/>
          <p:cNvSpPr txBox="1"/>
          <p:nvPr/>
        </p:nvSpPr>
        <p:spPr>
          <a:xfrm>
            <a:off x="6365223" y="2429578"/>
            <a:ext cx="2127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 bestimmen durch :</a:t>
            </a:r>
            <a:endParaRPr lang="de-DE" dirty="0"/>
          </a:p>
        </p:txBody>
      </p:sp>
      <p:sp>
        <p:nvSpPr>
          <p:cNvPr id="46" name="Textfeld 45"/>
          <p:cNvSpPr txBox="1"/>
          <p:nvPr/>
        </p:nvSpPr>
        <p:spPr>
          <a:xfrm>
            <a:off x="8594276" y="2418477"/>
            <a:ext cx="1512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1. sin, cos, tan</a:t>
            </a:r>
            <a:endParaRPr lang="de-DE" dirty="0"/>
          </a:p>
        </p:txBody>
      </p:sp>
      <p:sp>
        <p:nvSpPr>
          <p:cNvPr id="47" name="Textfeld 46"/>
          <p:cNvSpPr txBox="1"/>
          <p:nvPr/>
        </p:nvSpPr>
        <p:spPr>
          <a:xfrm>
            <a:off x="8594275" y="2767850"/>
            <a:ext cx="1452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2. Pythagoras</a:t>
            </a:r>
            <a:endParaRPr lang="de-DE" dirty="0"/>
          </a:p>
        </p:txBody>
      </p:sp>
      <p:sp>
        <p:nvSpPr>
          <p:cNvPr id="48" name="Pfeil nach rechts 47"/>
          <p:cNvSpPr/>
          <p:nvPr/>
        </p:nvSpPr>
        <p:spPr>
          <a:xfrm>
            <a:off x="7680960" y="4358677"/>
            <a:ext cx="3460652" cy="11980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Zusammenfassung</a:t>
            </a:r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167264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/>
      <p:bldP spid="9" grpId="0" animBg="1"/>
      <p:bldP spid="10" grpId="0" animBg="1"/>
      <p:bldP spid="12" grpId="0"/>
      <p:bldP spid="32" grpId="0"/>
      <p:bldP spid="33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3077137" y="112542"/>
            <a:ext cx="5964702" cy="49237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</a:rPr>
              <a:t>Zusammenfassung</a:t>
            </a:r>
            <a:endParaRPr lang="de-DE" sz="2800" b="1" dirty="0">
              <a:solidFill>
                <a:schemeClr val="tx1"/>
              </a:solidFill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231378" y="702242"/>
            <a:ext cx="2377440" cy="562707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Vorgehensweise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2817489" y="1349352"/>
            <a:ext cx="9019736" cy="562707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Finde die Formel, in der zwei von drei Größen gegeben sind.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2817489" y="1996463"/>
            <a:ext cx="9019736" cy="562707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Löse nach der Unbekannten auf und berechne.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2817489" y="702241"/>
            <a:ext cx="9019736" cy="562707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Achte auf den rechten Winkel!!</a:t>
            </a:r>
            <a:endParaRPr lang="de-DE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Abgerundetes Rechteck 9"/>
              <p:cNvSpPr/>
              <p:nvPr/>
            </p:nvSpPr>
            <p:spPr>
              <a:xfrm>
                <a:off x="1041009" y="2824089"/>
                <a:ext cx="1589649" cy="309489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𝜸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𝟗𝟎</m:t>
                          </m:r>
                        </m:e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10" name="Abgerundetes Rechtec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1009" y="2824089"/>
                <a:ext cx="1589649" cy="309489"/>
              </a:xfrm>
              <a:prstGeom prst="roundRect">
                <a:avLst/>
              </a:prstGeom>
              <a:blipFill>
                <a:blip r:embed="rId2"/>
                <a:stretch>
                  <a:fillRect b="-1320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Abgerundetes Rechteck 10"/>
              <p:cNvSpPr/>
              <p:nvPr/>
            </p:nvSpPr>
            <p:spPr>
              <a:xfrm>
                <a:off x="5264663" y="2824089"/>
                <a:ext cx="1589649" cy="309489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𝟗𝟎</m:t>
                          </m:r>
                        </m:e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11" name="Abgerundetes Rechtec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4663" y="2824089"/>
                <a:ext cx="1589649" cy="309489"/>
              </a:xfrm>
              <a:prstGeom prst="roundRect">
                <a:avLst/>
              </a:prstGeom>
              <a:blipFill>
                <a:blip r:embed="rId3"/>
                <a:stretch>
                  <a:fillRect b="-2452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Abgerundetes Rechteck 11"/>
              <p:cNvSpPr/>
              <p:nvPr/>
            </p:nvSpPr>
            <p:spPr>
              <a:xfrm>
                <a:off x="9488317" y="2824088"/>
                <a:ext cx="1589649" cy="309489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  <m:r>
                        <a:rPr lang="de-DE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𝟗𝟎</m:t>
                          </m:r>
                        </m:e>
                        <m:sup>
                          <m:r>
                            <a:rPr lang="de-DE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de-DE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2" name="Abgerundetes Rechtec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8317" y="2824088"/>
                <a:ext cx="1589649" cy="309489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/>
              <p:cNvSpPr txBox="1"/>
              <p:nvPr/>
            </p:nvSpPr>
            <p:spPr>
              <a:xfrm>
                <a:off x="359156" y="3471199"/>
                <a:ext cx="6818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b="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156" y="3471199"/>
                <a:ext cx="681853" cy="276999"/>
              </a:xfrm>
              <a:prstGeom prst="rect">
                <a:avLst/>
              </a:prstGeom>
              <a:blipFill>
                <a:blip r:embed="rId5"/>
                <a:stretch>
                  <a:fillRect l="-8036" t="-2174" r="-11607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feld 13"/>
              <p:cNvSpPr txBox="1"/>
              <p:nvPr/>
            </p:nvSpPr>
            <p:spPr>
              <a:xfrm>
                <a:off x="1041009" y="3372485"/>
                <a:ext cx="424027" cy="4744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1009" y="3372485"/>
                <a:ext cx="424027" cy="47442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/>
              <p:cNvSpPr txBox="1"/>
              <p:nvPr/>
            </p:nvSpPr>
            <p:spPr>
              <a:xfrm>
                <a:off x="2053882" y="3447770"/>
                <a:ext cx="6818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b="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3882" y="3447770"/>
                <a:ext cx="681853" cy="276999"/>
              </a:xfrm>
              <a:prstGeom prst="rect">
                <a:avLst/>
              </a:prstGeom>
              <a:blipFill>
                <a:blip r:embed="rId7"/>
                <a:stretch>
                  <a:fillRect l="-8036" t="-4444" r="-11607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/>
              <p:cNvSpPr txBox="1"/>
              <p:nvPr/>
            </p:nvSpPr>
            <p:spPr>
              <a:xfrm>
                <a:off x="2721929" y="3295310"/>
                <a:ext cx="420243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6" name="Textfeld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1929" y="3295310"/>
                <a:ext cx="420243" cy="52597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/>
              <p:cNvSpPr txBox="1"/>
              <p:nvPr/>
            </p:nvSpPr>
            <p:spPr>
              <a:xfrm>
                <a:off x="359156" y="4363932"/>
                <a:ext cx="7636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b="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de-DE" b="0" i="0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de-D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de-DE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156" y="4363932"/>
                <a:ext cx="763607" cy="276999"/>
              </a:xfrm>
              <a:prstGeom prst="rect">
                <a:avLst/>
              </a:prstGeom>
              <a:blipFill>
                <a:blip r:embed="rId9"/>
                <a:stretch>
                  <a:fillRect l="-4000" t="-2222" r="-11200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/>
              <p:cNvSpPr txBox="1"/>
              <p:nvPr/>
            </p:nvSpPr>
            <p:spPr>
              <a:xfrm>
                <a:off x="1126971" y="4216013"/>
                <a:ext cx="420243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8" name="Textfeld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6971" y="4216013"/>
                <a:ext cx="420243" cy="52597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/>
              <p:cNvSpPr txBox="1"/>
              <p:nvPr/>
            </p:nvSpPr>
            <p:spPr>
              <a:xfrm>
                <a:off x="2053882" y="4363932"/>
                <a:ext cx="7636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b="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de-DE" b="0" i="0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de-D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de-DE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3882" y="4363932"/>
                <a:ext cx="763607" cy="276999"/>
              </a:xfrm>
              <a:prstGeom prst="rect">
                <a:avLst/>
              </a:prstGeom>
              <a:blipFill>
                <a:blip r:embed="rId11"/>
                <a:stretch>
                  <a:fillRect l="-4000" t="-2222" r="-11200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/>
              <p:cNvSpPr txBox="1"/>
              <p:nvPr/>
            </p:nvSpPr>
            <p:spPr>
              <a:xfrm>
                <a:off x="2817489" y="4265218"/>
                <a:ext cx="424027" cy="4744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7489" y="4265218"/>
                <a:ext cx="424027" cy="47442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feld 20"/>
              <p:cNvSpPr txBox="1"/>
              <p:nvPr/>
            </p:nvSpPr>
            <p:spPr>
              <a:xfrm>
                <a:off x="359156" y="5267300"/>
                <a:ext cx="7107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b="0" i="0" smtClean="0">
                          <a:latin typeface="Cambria Math" panose="02040503050406030204" pitchFamily="18" charset="0"/>
                        </a:rPr>
                        <m:t>tan</m:t>
                      </m:r>
                      <m:r>
                        <a:rPr lang="de-DE" b="0" i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de-DE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156" y="5267300"/>
                <a:ext cx="710707" cy="276999"/>
              </a:xfrm>
              <a:prstGeom prst="rect">
                <a:avLst/>
              </a:prstGeom>
              <a:blipFill>
                <a:blip r:embed="rId13"/>
                <a:stretch>
                  <a:fillRect l="-6838" t="-2222" r="-11111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feld 21"/>
              <p:cNvSpPr txBox="1"/>
              <p:nvPr/>
            </p:nvSpPr>
            <p:spPr>
              <a:xfrm>
                <a:off x="1077843" y="5131156"/>
                <a:ext cx="424027" cy="4744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de-DE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7843" y="5131156"/>
                <a:ext cx="424027" cy="47442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feld 22"/>
              <p:cNvSpPr txBox="1"/>
              <p:nvPr/>
            </p:nvSpPr>
            <p:spPr>
              <a:xfrm>
                <a:off x="2053882" y="5277330"/>
                <a:ext cx="7107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b="0" i="0" smtClean="0">
                          <a:latin typeface="Cambria Math" panose="02040503050406030204" pitchFamily="18" charset="0"/>
                        </a:rPr>
                        <m:t>tan</m:t>
                      </m:r>
                      <m:r>
                        <a:rPr lang="de-DE" b="0" i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de-DE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3882" y="5277330"/>
                <a:ext cx="710707" cy="276999"/>
              </a:xfrm>
              <a:prstGeom prst="rect">
                <a:avLst/>
              </a:prstGeom>
              <a:blipFill>
                <a:blip r:embed="rId15"/>
                <a:stretch>
                  <a:fillRect l="-6838" t="-4444" r="-11111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feld 23"/>
              <p:cNvSpPr txBox="1"/>
              <p:nvPr/>
            </p:nvSpPr>
            <p:spPr>
              <a:xfrm>
                <a:off x="2772569" y="5127063"/>
                <a:ext cx="420243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de-DE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2569" y="5127063"/>
                <a:ext cx="420243" cy="525978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feld 24"/>
              <p:cNvSpPr txBox="1"/>
              <p:nvPr/>
            </p:nvSpPr>
            <p:spPr>
              <a:xfrm>
                <a:off x="411693" y="5895660"/>
                <a:ext cx="2848279" cy="283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𝑃𝑦𝑡h𝑎𝑔𝑜𝑟𝑎𝑠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:   </m:t>
                          </m:r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25" name="Textfeld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693" y="5895660"/>
                <a:ext cx="2848279" cy="283219"/>
              </a:xfrm>
              <a:prstGeom prst="rect">
                <a:avLst/>
              </a:prstGeom>
              <a:blipFill>
                <a:blip r:embed="rId17"/>
                <a:stretch>
                  <a:fillRect l="-2355" t="-4255" r="-642" b="-319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feld 25"/>
              <p:cNvSpPr txBox="1"/>
              <p:nvPr/>
            </p:nvSpPr>
            <p:spPr>
              <a:xfrm>
                <a:off x="175106" y="6415797"/>
                <a:ext cx="35358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𝑊𝑖𝑛𝑘𝑒𝑙𝑠𝑢𝑚𝑚𝑒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   </m:t>
                      </m:r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=180°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6" name="Textfeld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106" y="6415797"/>
                <a:ext cx="3535840" cy="276999"/>
              </a:xfrm>
              <a:prstGeom prst="rect">
                <a:avLst/>
              </a:prstGeom>
              <a:blipFill>
                <a:blip r:embed="rId18"/>
                <a:stretch>
                  <a:fillRect l="-1207" t="-2174" r="-1034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feld 26"/>
              <p:cNvSpPr txBox="1"/>
              <p:nvPr/>
            </p:nvSpPr>
            <p:spPr>
              <a:xfrm>
                <a:off x="8782216" y="3465070"/>
                <a:ext cx="6818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7" name="Textfeld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2216" y="3465070"/>
                <a:ext cx="681853" cy="276999"/>
              </a:xfrm>
              <a:prstGeom prst="rect">
                <a:avLst/>
              </a:prstGeom>
              <a:blipFill>
                <a:blip r:embed="rId19"/>
                <a:stretch>
                  <a:fillRect l="-8036" t="-2174" r="-11607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feld 27"/>
              <p:cNvSpPr txBox="1"/>
              <p:nvPr/>
            </p:nvSpPr>
            <p:spPr>
              <a:xfrm>
                <a:off x="9464069" y="3366356"/>
                <a:ext cx="420243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8" name="Textfeld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64069" y="3366356"/>
                <a:ext cx="420243" cy="525978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feld 28"/>
              <p:cNvSpPr txBox="1"/>
              <p:nvPr/>
            </p:nvSpPr>
            <p:spPr>
              <a:xfrm>
                <a:off x="10476942" y="3441641"/>
                <a:ext cx="6818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9" name="Textfeld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76942" y="3441641"/>
                <a:ext cx="681853" cy="276999"/>
              </a:xfrm>
              <a:prstGeom prst="rect">
                <a:avLst/>
              </a:prstGeom>
              <a:blipFill>
                <a:blip r:embed="rId21"/>
                <a:stretch>
                  <a:fillRect l="-7143" t="-4444" r="-10714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feld 29"/>
              <p:cNvSpPr txBox="1"/>
              <p:nvPr/>
            </p:nvSpPr>
            <p:spPr>
              <a:xfrm>
                <a:off x="11144989" y="3289181"/>
                <a:ext cx="424027" cy="4742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0" name="Textfeld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44989" y="3289181"/>
                <a:ext cx="424027" cy="474297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feld 30"/>
              <p:cNvSpPr txBox="1"/>
              <p:nvPr/>
            </p:nvSpPr>
            <p:spPr>
              <a:xfrm>
                <a:off x="8782216" y="4357803"/>
                <a:ext cx="7636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de-DE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de-D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de-DE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1" name="Textfeld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2216" y="4357803"/>
                <a:ext cx="763607" cy="276999"/>
              </a:xfrm>
              <a:prstGeom prst="rect">
                <a:avLst/>
              </a:prstGeom>
              <a:blipFill>
                <a:blip r:embed="rId23"/>
                <a:stretch>
                  <a:fillRect l="-4000" t="-2222" r="-11200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feld 31"/>
              <p:cNvSpPr txBox="1"/>
              <p:nvPr/>
            </p:nvSpPr>
            <p:spPr>
              <a:xfrm>
                <a:off x="9550031" y="4209884"/>
                <a:ext cx="424027" cy="4742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2" name="Textfeld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0031" y="4209884"/>
                <a:ext cx="424027" cy="474297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feld 32"/>
              <p:cNvSpPr txBox="1"/>
              <p:nvPr/>
            </p:nvSpPr>
            <p:spPr>
              <a:xfrm>
                <a:off x="10476942" y="4357803"/>
                <a:ext cx="7636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de-DE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de-D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de-DE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3" name="Textfeld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76942" y="4357803"/>
                <a:ext cx="763607" cy="276999"/>
              </a:xfrm>
              <a:prstGeom prst="rect">
                <a:avLst/>
              </a:prstGeom>
              <a:blipFill>
                <a:blip r:embed="rId25"/>
                <a:stretch>
                  <a:fillRect l="-3200" t="-2222" r="-9600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feld 33"/>
              <p:cNvSpPr txBox="1"/>
              <p:nvPr/>
            </p:nvSpPr>
            <p:spPr>
              <a:xfrm>
                <a:off x="11240549" y="4259089"/>
                <a:ext cx="420243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4" name="Textfeld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40549" y="4259089"/>
                <a:ext cx="420243" cy="525978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feld 34"/>
              <p:cNvSpPr txBox="1"/>
              <p:nvPr/>
            </p:nvSpPr>
            <p:spPr>
              <a:xfrm>
                <a:off x="8782216" y="5261171"/>
                <a:ext cx="7107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tan</m:t>
                      </m:r>
                      <m:r>
                        <a:rPr lang="de-DE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de-DE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5" name="Textfeld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2216" y="5261171"/>
                <a:ext cx="710707" cy="276999"/>
              </a:xfrm>
              <a:prstGeom prst="rect">
                <a:avLst/>
              </a:prstGeom>
              <a:blipFill>
                <a:blip r:embed="rId27"/>
                <a:stretch>
                  <a:fillRect l="-6897" t="-2222" r="-12069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feld 35"/>
              <p:cNvSpPr txBox="1"/>
              <p:nvPr/>
            </p:nvSpPr>
            <p:spPr>
              <a:xfrm>
                <a:off x="9500903" y="5125027"/>
                <a:ext cx="420243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6" name="Textfeld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0903" y="5125027"/>
                <a:ext cx="420243" cy="525978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feld 36"/>
              <p:cNvSpPr txBox="1"/>
              <p:nvPr/>
            </p:nvSpPr>
            <p:spPr>
              <a:xfrm>
                <a:off x="10476942" y="5271201"/>
                <a:ext cx="7107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tan</m:t>
                      </m:r>
                      <m:r>
                        <a:rPr lang="de-DE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de-DE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7" name="Textfeld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76942" y="5271201"/>
                <a:ext cx="710707" cy="276999"/>
              </a:xfrm>
              <a:prstGeom prst="rect">
                <a:avLst/>
              </a:prstGeom>
              <a:blipFill>
                <a:blip r:embed="rId29"/>
                <a:stretch>
                  <a:fillRect l="-6034" t="-4444" r="-11207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feld 37"/>
              <p:cNvSpPr txBox="1"/>
              <p:nvPr/>
            </p:nvSpPr>
            <p:spPr>
              <a:xfrm>
                <a:off x="11195629" y="5120934"/>
                <a:ext cx="424027" cy="4742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8" name="Textfeld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5629" y="5120934"/>
                <a:ext cx="424027" cy="474297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feld 38"/>
              <p:cNvSpPr txBox="1"/>
              <p:nvPr/>
            </p:nvSpPr>
            <p:spPr>
              <a:xfrm>
                <a:off x="8834753" y="5889531"/>
                <a:ext cx="2848279" cy="283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𝑃𝑦𝑡h𝑎𝑔𝑜𝑟𝑎𝑠</m:t>
                          </m:r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:   </m:t>
                          </m:r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p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9" name="Textfeld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4753" y="5889531"/>
                <a:ext cx="2848279" cy="283219"/>
              </a:xfrm>
              <a:prstGeom prst="rect">
                <a:avLst/>
              </a:prstGeom>
              <a:blipFill>
                <a:blip r:embed="rId31"/>
                <a:stretch>
                  <a:fillRect l="-2350" t="-4255" r="-427" b="-319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feld 39"/>
              <p:cNvSpPr txBox="1"/>
              <p:nvPr/>
            </p:nvSpPr>
            <p:spPr>
              <a:xfrm>
                <a:off x="8598166" y="6409668"/>
                <a:ext cx="35358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𝑊𝑖𝑛𝑘𝑒𝑙𝑠𝑢𝑚𝑚𝑒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   </m:t>
                      </m:r>
                      <m:r>
                        <a:rPr lang="de-DE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=180°</m:t>
                      </m:r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0" name="Textfeld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8166" y="6409668"/>
                <a:ext cx="3535840" cy="276999"/>
              </a:xfrm>
              <a:prstGeom prst="rect">
                <a:avLst/>
              </a:prstGeom>
              <a:blipFill>
                <a:blip r:embed="rId32"/>
                <a:stretch>
                  <a:fillRect l="-1207" t="-2174" r="-1207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feld 40"/>
              <p:cNvSpPr txBox="1"/>
              <p:nvPr/>
            </p:nvSpPr>
            <p:spPr>
              <a:xfrm>
                <a:off x="4524739" y="3465070"/>
                <a:ext cx="6818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1" name="Textfeld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4739" y="3465070"/>
                <a:ext cx="681853" cy="276999"/>
              </a:xfrm>
              <a:prstGeom prst="rect">
                <a:avLst/>
              </a:prstGeom>
              <a:blipFill>
                <a:blip r:embed="rId33"/>
                <a:stretch>
                  <a:fillRect l="-7143" t="-2174" r="-11607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feld 41"/>
              <p:cNvSpPr txBox="1"/>
              <p:nvPr/>
            </p:nvSpPr>
            <p:spPr>
              <a:xfrm>
                <a:off x="5206592" y="3366356"/>
                <a:ext cx="424027" cy="4744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2" name="Textfeld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6592" y="3366356"/>
                <a:ext cx="424027" cy="474425"/>
              </a:xfrm>
              <a:prstGeom prst="rect">
                <a:avLst/>
              </a:prstGeom>
              <a:blipFill>
                <a:blip r:embed="rId3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feld 42"/>
              <p:cNvSpPr txBox="1"/>
              <p:nvPr/>
            </p:nvSpPr>
            <p:spPr>
              <a:xfrm>
                <a:off x="6219465" y="3441641"/>
                <a:ext cx="6818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de-D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3" name="Textfeld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9465" y="3441641"/>
                <a:ext cx="681853" cy="276999"/>
              </a:xfrm>
              <a:prstGeom prst="rect">
                <a:avLst/>
              </a:prstGeom>
              <a:blipFill>
                <a:blip r:embed="rId35"/>
                <a:stretch>
                  <a:fillRect l="-6250" t="-4444" r="-10714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feld 43"/>
              <p:cNvSpPr txBox="1"/>
              <p:nvPr/>
            </p:nvSpPr>
            <p:spPr>
              <a:xfrm>
                <a:off x="6887512" y="3289181"/>
                <a:ext cx="420243" cy="4742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4" name="Textfeld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7512" y="3289181"/>
                <a:ext cx="420243" cy="474297"/>
              </a:xfrm>
              <a:prstGeom prst="rect">
                <a:avLst/>
              </a:prstGeom>
              <a:blipFill>
                <a:blip r:embed="rId3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feld 44"/>
              <p:cNvSpPr txBox="1"/>
              <p:nvPr/>
            </p:nvSpPr>
            <p:spPr>
              <a:xfrm>
                <a:off x="4524739" y="4357803"/>
                <a:ext cx="7636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de-DE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de-DE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de-DE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5" name="Textfeld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4739" y="4357803"/>
                <a:ext cx="763607" cy="276999"/>
              </a:xfrm>
              <a:prstGeom prst="rect">
                <a:avLst/>
              </a:prstGeom>
              <a:blipFill>
                <a:blip r:embed="rId37"/>
                <a:stretch>
                  <a:fillRect l="-3968" t="-2222" r="-10317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feld 45"/>
              <p:cNvSpPr txBox="1"/>
              <p:nvPr/>
            </p:nvSpPr>
            <p:spPr>
              <a:xfrm>
                <a:off x="5292554" y="4209884"/>
                <a:ext cx="420243" cy="4742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6" name="Textfeld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554" y="4209884"/>
                <a:ext cx="420243" cy="474297"/>
              </a:xfrm>
              <a:prstGeom prst="rect">
                <a:avLst/>
              </a:prstGeom>
              <a:blipFill>
                <a:blip r:embed="rId3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feld 46"/>
              <p:cNvSpPr txBox="1"/>
              <p:nvPr/>
            </p:nvSpPr>
            <p:spPr>
              <a:xfrm>
                <a:off x="6219465" y="4357803"/>
                <a:ext cx="7636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de-DE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de-D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de-DE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7" name="Textfeld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9465" y="4357803"/>
                <a:ext cx="763607" cy="276999"/>
              </a:xfrm>
              <a:prstGeom prst="rect">
                <a:avLst/>
              </a:prstGeom>
              <a:blipFill>
                <a:blip r:embed="rId39"/>
                <a:stretch>
                  <a:fillRect l="-3175" t="-2222" r="-8730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feld 47"/>
              <p:cNvSpPr txBox="1"/>
              <p:nvPr/>
            </p:nvSpPr>
            <p:spPr>
              <a:xfrm>
                <a:off x="6983072" y="4259089"/>
                <a:ext cx="424027" cy="474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8" name="Textfeld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3072" y="4259089"/>
                <a:ext cx="424027" cy="474361"/>
              </a:xfrm>
              <a:prstGeom prst="rect">
                <a:avLst/>
              </a:prstGeom>
              <a:blipFill>
                <a:blip r:embed="rId4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feld 48"/>
              <p:cNvSpPr txBox="1"/>
              <p:nvPr/>
            </p:nvSpPr>
            <p:spPr>
              <a:xfrm>
                <a:off x="4524739" y="5261171"/>
                <a:ext cx="7107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tan</m:t>
                      </m:r>
                      <m:r>
                        <a:rPr lang="de-DE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de-DE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9" name="Textfeld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4739" y="5261171"/>
                <a:ext cx="710707" cy="276999"/>
              </a:xfrm>
              <a:prstGeom prst="rect">
                <a:avLst/>
              </a:prstGeom>
              <a:blipFill>
                <a:blip r:embed="rId41"/>
                <a:stretch>
                  <a:fillRect l="-5983" t="-2222" r="-11111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feld 49"/>
              <p:cNvSpPr txBox="1"/>
              <p:nvPr/>
            </p:nvSpPr>
            <p:spPr>
              <a:xfrm>
                <a:off x="5243426" y="5125027"/>
                <a:ext cx="424027" cy="4744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0" name="Textfeld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3426" y="5125027"/>
                <a:ext cx="424027" cy="474425"/>
              </a:xfrm>
              <a:prstGeom prst="rect">
                <a:avLst/>
              </a:prstGeom>
              <a:blipFill>
                <a:blip r:embed="rId4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feld 50"/>
              <p:cNvSpPr txBox="1"/>
              <p:nvPr/>
            </p:nvSpPr>
            <p:spPr>
              <a:xfrm>
                <a:off x="6219465" y="5271201"/>
                <a:ext cx="7107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tan</m:t>
                      </m:r>
                      <m:r>
                        <a:rPr lang="de-DE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de-DE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1" name="Textfeld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9465" y="5271201"/>
                <a:ext cx="710707" cy="276999"/>
              </a:xfrm>
              <a:prstGeom prst="rect">
                <a:avLst/>
              </a:prstGeom>
              <a:blipFill>
                <a:blip r:embed="rId43"/>
                <a:stretch>
                  <a:fillRect l="-5128" t="-4444" r="-10256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feld 51"/>
              <p:cNvSpPr txBox="1"/>
              <p:nvPr/>
            </p:nvSpPr>
            <p:spPr>
              <a:xfrm>
                <a:off x="6938152" y="5120934"/>
                <a:ext cx="424027" cy="4742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2" name="Textfeld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8152" y="5120934"/>
                <a:ext cx="424027" cy="474297"/>
              </a:xfrm>
              <a:prstGeom prst="rect">
                <a:avLst/>
              </a:prstGeom>
              <a:blipFill>
                <a:blip r:embed="rId4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feld 52"/>
              <p:cNvSpPr txBox="1"/>
              <p:nvPr/>
            </p:nvSpPr>
            <p:spPr>
              <a:xfrm>
                <a:off x="4577276" y="5889531"/>
                <a:ext cx="2848279" cy="283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𝑃𝑦𝑡h𝑎𝑔𝑜𝑟𝑎𝑠</m:t>
                          </m:r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:   </m:t>
                          </m:r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p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3" name="Textfeld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276" y="5889531"/>
                <a:ext cx="2848279" cy="283219"/>
              </a:xfrm>
              <a:prstGeom prst="rect">
                <a:avLst/>
              </a:prstGeom>
              <a:blipFill>
                <a:blip r:embed="rId45"/>
                <a:stretch>
                  <a:fillRect l="-2355" t="-4255" r="-642" b="-319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xtfeld 53"/>
              <p:cNvSpPr txBox="1"/>
              <p:nvPr/>
            </p:nvSpPr>
            <p:spPr>
              <a:xfrm>
                <a:off x="4340689" y="6409668"/>
                <a:ext cx="35358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𝑊𝑖𝑛𝑘𝑒𝑙𝑠𝑢𝑚𝑚𝑒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   </m:t>
                      </m:r>
                      <m:r>
                        <a:rPr lang="de-DE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=180°</m:t>
                      </m:r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4" name="Textfeld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0689" y="6409668"/>
                <a:ext cx="3535840" cy="276999"/>
              </a:xfrm>
              <a:prstGeom prst="rect">
                <a:avLst/>
              </a:prstGeom>
              <a:blipFill>
                <a:blip r:embed="rId46"/>
                <a:stretch>
                  <a:fillRect l="-1207" t="-2174" r="-1207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7760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410</Words>
  <Application>Microsoft Office PowerPoint</Application>
  <PresentationFormat>Breitbild</PresentationFormat>
  <Paragraphs>134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13</cp:revision>
  <dcterms:created xsi:type="dcterms:W3CDTF">2020-05-14T08:38:37Z</dcterms:created>
  <dcterms:modified xsi:type="dcterms:W3CDTF">2020-05-16T06:55:06Z</dcterms:modified>
</cp:coreProperties>
</file>